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96" r:id="rId3"/>
    <p:sldId id="294" r:id="rId4"/>
    <p:sldId id="295" r:id="rId5"/>
    <p:sldId id="281" r:id="rId6"/>
    <p:sldId id="283" r:id="rId7"/>
    <p:sldId id="285" r:id="rId8"/>
    <p:sldId id="290" r:id="rId9"/>
    <p:sldId id="270" r:id="rId10"/>
    <p:sldId id="288" r:id="rId11"/>
    <p:sldId id="289" r:id="rId12"/>
    <p:sldId id="293" r:id="rId13"/>
    <p:sldId id="262" r:id="rId14"/>
    <p:sldId id="264" r:id="rId15"/>
    <p:sldId id="265" r:id="rId16"/>
    <p:sldId id="275" r:id="rId17"/>
    <p:sldId id="276" r:id="rId18"/>
    <p:sldId id="277" r:id="rId19"/>
    <p:sldId id="266" r:id="rId20"/>
    <p:sldId id="292" r:id="rId21"/>
    <p:sldId id="291" r:id="rId22"/>
    <p:sldId id="25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A9DD"/>
    <a:srgbClr val="4472C4"/>
    <a:srgbClr val="FFC000"/>
    <a:srgbClr val="A5A5A5"/>
    <a:srgbClr val="ED7D31"/>
    <a:srgbClr val="D3EAF9"/>
    <a:srgbClr val="269AE1"/>
    <a:srgbClr val="F6B99F"/>
    <a:srgbClr val="FFDA94"/>
    <a:srgbClr val="CE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5727F7-D03E-485D-8107-A9F86B9D8EF4}" type="doc">
      <dgm:prSet loTypeId="urn:microsoft.com/office/officeart/2005/8/layout/radial6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F088B0E9-FBD3-406A-832D-0B5AA1D03F7E}">
      <dgm:prSet phldrT="[Text]"/>
      <dgm:spPr>
        <a:solidFill>
          <a:srgbClr val="5DA9DD"/>
        </a:solidFill>
      </dgm:spPr>
      <dgm:t>
        <a:bodyPr/>
        <a:lstStyle/>
        <a:p>
          <a:endParaRPr lang="en-GB"/>
        </a:p>
        <a:p>
          <a:endParaRPr lang="en-GB"/>
        </a:p>
        <a:p>
          <a:endParaRPr lang="en-GB"/>
        </a:p>
        <a:p>
          <a:r>
            <a:rPr lang="en-GB"/>
            <a:t>#Tweetorial</a:t>
          </a:r>
          <a:endParaRPr lang="en-GB" dirty="0"/>
        </a:p>
      </dgm:t>
    </dgm:pt>
    <dgm:pt modelId="{8CC74316-5B5D-4D66-97B8-081835306D97}" type="parTrans" cxnId="{39BE8A9C-61C9-4A79-941E-0F52A27430CD}">
      <dgm:prSet/>
      <dgm:spPr/>
      <dgm:t>
        <a:bodyPr/>
        <a:lstStyle/>
        <a:p>
          <a:endParaRPr lang="en-GB"/>
        </a:p>
      </dgm:t>
    </dgm:pt>
    <dgm:pt modelId="{C2D390BD-9B3C-4E3D-AAEF-08F66D57D5FA}" type="sibTrans" cxnId="{39BE8A9C-61C9-4A79-941E-0F52A27430CD}">
      <dgm:prSet/>
      <dgm:spPr/>
      <dgm:t>
        <a:bodyPr/>
        <a:lstStyle/>
        <a:p>
          <a:endParaRPr lang="en-GB"/>
        </a:p>
      </dgm:t>
    </dgm:pt>
    <dgm:pt modelId="{9A210584-1507-4B29-BEAA-EC6F2E4D4CA2}">
      <dgm:prSet phldrT="[Text]"/>
      <dgm:spPr/>
      <dgm:t>
        <a:bodyPr/>
        <a:lstStyle/>
        <a:p>
          <a:r>
            <a:rPr lang="en-GB" i="1" dirty="0"/>
            <a:t>Reach a wide audience</a:t>
          </a:r>
        </a:p>
      </dgm:t>
    </dgm:pt>
    <dgm:pt modelId="{FF81B0B0-4C3C-4EBE-B797-A76BC4FAB436}" type="parTrans" cxnId="{E9669B8A-E7C7-4456-B0F6-3BC61F3E6F47}">
      <dgm:prSet/>
      <dgm:spPr/>
      <dgm:t>
        <a:bodyPr/>
        <a:lstStyle/>
        <a:p>
          <a:endParaRPr lang="en-GB"/>
        </a:p>
      </dgm:t>
    </dgm:pt>
    <dgm:pt modelId="{4ABA0BE3-9E0F-47EF-A93E-60EBFF9BB2BA}" type="sibTrans" cxnId="{E9669B8A-E7C7-4456-B0F6-3BC61F3E6F47}">
      <dgm:prSet/>
      <dgm:spPr/>
      <dgm:t>
        <a:bodyPr/>
        <a:lstStyle/>
        <a:p>
          <a:endParaRPr lang="en-GB"/>
        </a:p>
      </dgm:t>
    </dgm:pt>
    <dgm:pt modelId="{C28D9D2B-EA33-43C8-903A-123D0FE47877}">
      <dgm:prSet phldrT="[Text]"/>
      <dgm:spPr/>
      <dgm:t>
        <a:bodyPr/>
        <a:lstStyle/>
        <a:p>
          <a:r>
            <a:rPr lang="en-GB" i="1" dirty="0"/>
            <a:t>Easy to understand</a:t>
          </a:r>
        </a:p>
      </dgm:t>
    </dgm:pt>
    <dgm:pt modelId="{4DE3CA4E-1DDD-416B-BA6E-DE475F4CF960}" type="parTrans" cxnId="{186A727F-D4A7-4C88-81B3-C5C17B62652E}">
      <dgm:prSet/>
      <dgm:spPr/>
      <dgm:t>
        <a:bodyPr/>
        <a:lstStyle/>
        <a:p>
          <a:endParaRPr lang="en-GB"/>
        </a:p>
      </dgm:t>
    </dgm:pt>
    <dgm:pt modelId="{9CEFF9C3-44D5-4A6E-AD16-2F3627648D37}" type="sibTrans" cxnId="{186A727F-D4A7-4C88-81B3-C5C17B62652E}">
      <dgm:prSet/>
      <dgm:spPr/>
      <dgm:t>
        <a:bodyPr/>
        <a:lstStyle/>
        <a:p>
          <a:endParaRPr lang="en-GB"/>
        </a:p>
      </dgm:t>
    </dgm:pt>
    <dgm:pt modelId="{4FE17C48-FBC2-4A05-8EBD-39A5578D89B5}">
      <dgm:prSet phldrT="[Text]"/>
      <dgm:spPr/>
      <dgm:t>
        <a:bodyPr/>
        <a:lstStyle/>
        <a:p>
          <a:r>
            <a:rPr lang="en-GB" i="1" dirty="0"/>
            <a:t> Encourage engagement</a:t>
          </a:r>
        </a:p>
      </dgm:t>
    </dgm:pt>
    <dgm:pt modelId="{92C87550-9457-4291-B601-2285C8DD1C14}" type="parTrans" cxnId="{579A46F4-CB3B-4372-9583-9BEB60EC8235}">
      <dgm:prSet/>
      <dgm:spPr/>
      <dgm:t>
        <a:bodyPr/>
        <a:lstStyle/>
        <a:p>
          <a:endParaRPr lang="en-GB"/>
        </a:p>
      </dgm:t>
    </dgm:pt>
    <dgm:pt modelId="{BA9AB3DA-360C-4ABC-B697-951713B8E781}" type="sibTrans" cxnId="{579A46F4-CB3B-4372-9583-9BEB60EC8235}">
      <dgm:prSet/>
      <dgm:spPr/>
      <dgm:t>
        <a:bodyPr/>
        <a:lstStyle/>
        <a:p>
          <a:endParaRPr lang="en-GB"/>
        </a:p>
      </dgm:t>
    </dgm:pt>
    <dgm:pt modelId="{BE7BACD5-4265-4674-B54B-27AC2101F47B}">
      <dgm:prSet phldrT="[Text]"/>
      <dgm:spPr/>
      <dgm:t>
        <a:bodyPr/>
        <a:lstStyle/>
        <a:p>
          <a:endParaRPr lang="en-GB" dirty="0"/>
        </a:p>
      </dgm:t>
    </dgm:pt>
    <dgm:pt modelId="{441E2431-22CD-49BD-BAA4-6AF970C3F547}" type="parTrans" cxnId="{6119CC26-B080-41FE-AC72-7DFA8808D67E}">
      <dgm:prSet/>
      <dgm:spPr/>
      <dgm:t>
        <a:bodyPr/>
        <a:lstStyle/>
        <a:p>
          <a:endParaRPr lang="en-GB"/>
        </a:p>
      </dgm:t>
    </dgm:pt>
    <dgm:pt modelId="{D4C3DCDE-626D-43DE-993F-7E6FCDF5A1E2}" type="sibTrans" cxnId="{6119CC26-B080-41FE-AC72-7DFA8808D67E}">
      <dgm:prSet/>
      <dgm:spPr/>
      <dgm:t>
        <a:bodyPr/>
        <a:lstStyle/>
        <a:p>
          <a:endParaRPr lang="en-GB"/>
        </a:p>
      </dgm:t>
    </dgm:pt>
    <dgm:pt modelId="{F7F33BAE-8BC9-4251-B6CE-F106F0E3E9F9}" type="pres">
      <dgm:prSet presAssocID="{725727F7-D03E-485D-8107-A9F86B9D8EF4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A582166-3A5C-46C7-9106-9A732C0D3A90}" type="pres">
      <dgm:prSet presAssocID="{F088B0E9-FBD3-406A-832D-0B5AA1D03F7E}" presName="centerShape" presStyleLbl="node0" presStyleIdx="0" presStyleCnt="1"/>
      <dgm:spPr/>
    </dgm:pt>
    <dgm:pt modelId="{69334BA0-CF0E-4568-B5DC-0AE22D3627C9}" type="pres">
      <dgm:prSet presAssocID="{9A210584-1507-4B29-BEAA-EC6F2E4D4CA2}" presName="node" presStyleLbl="node1" presStyleIdx="0" presStyleCnt="3">
        <dgm:presLayoutVars>
          <dgm:bulletEnabled val="1"/>
        </dgm:presLayoutVars>
      </dgm:prSet>
      <dgm:spPr/>
    </dgm:pt>
    <dgm:pt modelId="{3DC75E3D-38A4-4532-8921-E5880F349E6E}" type="pres">
      <dgm:prSet presAssocID="{9A210584-1507-4B29-BEAA-EC6F2E4D4CA2}" presName="dummy" presStyleCnt="0"/>
      <dgm:spPr/>
    </dgm:pt>
    <dgm:pt modelId="{D84BC3F5-11E6-4005-BFE0-BE335FDC1BDD}" type="pres">
      <dgm:prSet presAssocID="{4ABA0BE3-9E0F-47EF-A93E-60EBFF9BB2BA}" presName="sibTrans" presStyleLbl="sibTrans2D1" presStyleIdx="0" presStyleCnt="3"/>
      <dgm:spPr/>
    </dgm:pt>
    <dgm:pt modelId="{6CC74AA8-269B-41D8-8D1B-9BB091CFFCEC}" type="pres">
      <dgm:prSet presAssocID="{C28D9D2B-EA33-43C8-903A-123D0FE47877}" presName="node" presStyleLbl="node1" presStyleIdx="1" presStyleCnt="3">
        <dgm:presLayoutVars>
          <dgm:bulletEnabled val="1"/>
        </dgm:presLayoutVars>
      </dgm:prSet>
      <dgm:spPr/>
    </dgm:pt>
    <dgm:pt modelId="{C8B0B222-FEC2-4BDB-9F60-8CE30EF3ED41}" type="pres">
      <dgm:prSet presAssocID="{C28D9D2B-EA33-43C8-903A-123D0FE47877}" presName="dummy" presStyleCnt="0"/>
      <dgm:spPr/>
    </dgm:pt>
    <dgm:pt modelId="{02A144DD-9A49-495C-BD90-550CAB23B1BF}" type="pres">
      <dgm:prSet presAssocID="{9CEFF9C3-44D5-4A6E-AD16-2F3627648D37}" presName="sibTrans" presStyleLbl="sibTrans2D1" presStyleIdx="1" presStyleCnt="3"/>
      <dgm:spPr/>
    </dgm:pt>
    <dgm:pt modelId="{8C3F0C17-54A5-4D00-BEF7-38CA6373B9A1}" type="pres">
      <dgm:prSet presAssocID="{4FE17C48-FBC2-4A05-8EBD-39A5578D89B5}" presName="node" presStyleLbl="node1" presStyleIdx="2" presStyleCnt="3">
        <dgm:presLayoutVars>
          <dgm:bulletEnabled val="1"/>
        </dgm:presLayoutVars>
      </dgm:prSet>
      <dgm:spPr/>
    </dgm:pt>
    <dgm:pt modelId="{E330EB75-65D5-499C-99E3-F2CB3A3F1E13}" type="pres">
      <dgm:prSet presAssocID="{4FE17C48-FBC2-4A05-8EBD-39A5578D89B5}" presName="dummy" presStyleCnt="0"/>
      <dgm:spPr/>
    </dgm:pt>
    <dgm:pt modelId="{5500B0A1-9038-4E1F-8452-236327563906}" type="pres">
      <dgm:prSet presAssocID="{BA9AB3DA-360C-4ABC-B697-951713B8E781}" presName="sibTrans" presStyleLbl="sibTrans2D1" presStyleIdx="2" presStyleCnt="3"/>
      <dgm:spPr/>
    </dgm:pt>
  </dgm:ptLst>
  <dgm:cxnLst>
    <dgm:cxn modelId="{6FF8AD17-CFBB-474F-9D87-ED6236A7EDC9}" type="presOf" srcId="{4FE17C48-FBC2-4A05-8EBD-39A5578D89B5}" destId="{8C3F0C17-54A5-4D00-BEF7-38CA6373B9A1}" srcOrd="0" destOrd="0" presId="urn:microsoft.com/office/officeart/2005/8/layout/radial6"/>
    <dgm:cxn modelId="{11CB651D-340C-4FA4-9409-D9DE0089DFC2}" type="presOf" srcId="{725727F7-D03E-485D-8107-A9F86B9D8EF4}" destId="{F7F33BAE-8BC9-4251-B6CE-F106F0E3E9F9}" srcOrd="0" destOrd="0" presId="urn:microsoft.com/office/officeart/2005/8/layout/radial6"/>
    <dgm:cxn modelId="{6119CC26-B080-41FE-AC72-7DFA8808D67E}" srcId="{725727F7-D03E-485D-8107-A9F86B9D8EF4}" destId="{BE7BACD5-4265-4674-B54B-27AC2101F47B}" srcOrd="1" destOrd="0" parTransId="{441E2431-22CD-49BD-BAA4-6AF970C3F547}" sibTransId="{D4C3DCDE-626D-43DE-993F-7E6FCDF5A1E2}"/>
    <dgm:cxn modelId="{7AB6B443-5B6E-42C3-AD85-F9293E373CD1}" type="presOf" srcId="{BA9AB3DA-360C-4ABC-B697-951713B8E781}" destId="{5500B0A1-9038-4E1F-8452-236327563906}" srcOrd="0" destOrd="0" presId="urn:microsoft.com/office/officeart/2005/8/layout/radial6"/>
    <dgm:cxn modelId="{FD4ADC73-CF67-4560-A581-CB5039886BD8}" type="presOf" srcId="{C28D9D2B-EA33-43C8-903A-123D0FE47877}" destId="{6CC74AA8-269B-41D8-8D1B-9BB091CFFCEC}" srcOrd="0" destOrd="0" presId="urn:microsoft.com/office/officeart/2005/8/layout/radial6"/>
    <dgm:cxn modelId="{186A727F-D4A7-4C88-81B3-C5C17B62652E}" srcId="{F088B0E9-FBD3-406A-832D-0B5AA1D03F7E}" destId="{C28D9D2B-EA33-43C8-903A-123D0FE47877}" srcOrd="1" destOrd="0" parTransId="{4DE3CA4E-1DDD-416B-BA6E-DE475F4CF960}" sibTransId="{9CEFF9C3-44D5-4A6E-AD16-2F3627648D37}"/>
    <dgm:cxn modelId="{E9669B8A-E7C7-4456-B0F6-3BC61F3E6F47}" srcId="{F088B0E9-FBD3-406A-832D-0B5AA1D03F7E}" destId="{9A210584-1507-4B29-BEAA-EC6F2E4D4CA2}" srcOrd="0" destOrd="0" parTransId="{FF81B0B0-4C3C-4EBE-B797-A76BC4FAB436}" sibTransId="{4ABA0BE3-9E0F-47EF-A93E-60EBFF9BB2BA}"/>
    <dgm:cxn modelId="{35E6539A-8867-401A-9604-2CCE4693C95B}" type="presOf" srcId="{9A210584-1507-4B29-BEAA-EC6F2E4D4CA2}" destId="{69334BA0-CF0E-4568-B5DC-0AE22D3627C9}" srcOrd="0" destOrd="0" presId="urn:microsoft.com/office/officeart/2005/8/layout/radial6"/>
    <dgm:cxn modelId="{39BE8A9C-61C9-4A79-941E-0F52A27430CD}" srcId="{725727F7-D03E-485D-8107-A9F86B9D8EF4}" destId="{F088B0E9-FBD3-406A-832D-0B5AA1D03F7E}" srcOrd="0" destOrd="0" parTransId="{8CC74316-5B5D-4D66-97B8-081835306D97}" sibTransId="{C2D390BD-9B3C-4E3D-AAEF-08F66D57D5FA}"/>
    <dgm:cxn modelId="{2969C2CB-E479-4FE4-AD9D-9C424219ECCD}" type="presOf" srcId="{9CEFF9C3-44D5-4A6E-AD16-2F3627648D37}" destId="{02A144DD-9A49-495C-BD90-550CAB23B1BF}" srcOrd="0" destOrd="0" presId="urn:microsoft.com/office/officeart/2005/8/layout/radial6"/>
    <dgm:cxn modelId="{02008CDD-1FFD-4999-9365-8629F3FF4FCE}" type="presOf" srcId="{4ABA0BE3-9E0F-47EF-A93E-60EBFF9BB2BA}" destId="{D84BC3F5-11E6-4005-BFE0-BE335FDC1BDD}" srcOrd="0" destOrd="0" presId="urn:microsoft.com/office/officeart/2005/8/layout/radial6"/>
    <dgm:cxn modelId="{A4F5E4E6-D6B5-4416-B9ED-5B7E81C69CFB}" type="presOf" srcId="{F088B0E9-FBD3-406A-832D-0B5AA1D03F7E}" destId="{9A582166-3A5C-46C7-9106-9A732C0D3A90}" srcOrd="0" destOrd="0" presId="urn:microsoft.com/office/officeart/2005/8/layout/radial6"/>
    <dgm:cxn modelId="{579A46F4-CB3B-4372-9583-9BEB60EC8235}" srcId="{F088B0E9-FBD3-406A-832D-0B5AA1D03F7E}" destId="{4FE17C48-FBC2-4A05-8EBD-39A5578D89B5}" srcOrd="2" destOrd="0" parTransId="{92C87550-9457-4291-B601-2285C8DD1C14}" sibTransId="{BA9AB3DA-360C-4ABC-B697-951713B8E781}"/>
    <dgm:cxn modelId="{F2200247-DFA8-401C-8BD8-67B488FD88D3}" type="presParOf" srcId="{F7F33BAE-8BC9-4251-B6CE-F106F0E3E9F9}" destId="{9A582166-3A5C-46C7-9106-9A732C0D3A90}" srcOrd="0" destOrd="0" presId="urn:microsoft.com/office/officeart/2005/8/layout/radial6"/>
    <dgm:cxn modelId="{E8A5E12C-3D5A-43DD-B5C3-D448254B5872}" type="presParOf" srcId="{F7F33BAE-8BC9-4251-B6CE-F106F0E3E9F9}" destId="{69334BA0-CF0E-4568-B5DC-0AE22D3627C9}" srcOrd="1" destOrd="0" presId="urn:microsoft.com/office/officeart/2005/8/layout/radial6"/>
    <dgm:cxn modelId="{2596FA45-769E-4A8C-9C1C-12D595977E93}" type="presParOf" srcId="{F7F33BAE-8BC9-4251-B6CE-F106F0E3E9F9}" destId="{3DC75E3D-38A4-4532-8921-E5880F349E6E}" srcOrd="2" destOrd="0" presId="urn:microsoft.com/office/officeart/2005/8/layout/radial6"/>
    <dgm:cxn modelId="{E6C311F2-335A-42C8-AADB-ADC659BC9880}" type="presParOf" srcId="{F7F33BAE-8BC9-4251-B6CE-F106F0E3E9F9}" destId="{D84BC3F5-11E6-4005-BFE0-BE335FDC1BDD}" srcOrd="3" destOrd="0" presId="urn:microsoft.com/office/officeart/2005/8/layout/radial6"/>
    <dgm:cxn modelId="{8FB337D2-571D-4DFE-8FCC-7DE6418389D1}" type="presParOf" srcId="{F7F33BAE-8BC9-4251-B6CE-F106F0E3E9F9}" destId="{6CC74AA8-269B-41D8-8D1B-9BB091CFFCEC}" srcOrd="4" destOrd="0" presId="urn:microsoft.com/office/officeart/2005/8/layout/radial6"/>
    <dgm:cxn modelId="{5FEBFFE7-FDBC-4943-86A7-8361DED65A63}" type="presParOf" srcId="{F7F33BAE-8BC9-4251-B6CE-F106F0E3E9F9}" destId="{C8B0B222-FEC2-4BDB-9F60-8CE30EF3ED41}" srcOrd="5" destOrd="0" presId="urn:microsoft.com/office/officeart/2005/8/layout/radial6"/>
    <dgm:cxn modelId="{CBFC3B05-8665-4981-9DF9-E2932439DA50}" type="presParOf" srcId="{F7F33BAE-8BC9-4251-B6CE-F106F0E3E9F9}" destId="{02A144DD-9A49-495C-BD90-550CAB23B1BF}" srcOrd="6" destOrd="0" presId="urn:microsoft.com/office/officeart/2005/8/layout/radial6"/>
    <dgm:cxn modelId="{E2433457-8142-4EA6-8C78-C891F8DF5CF9}" type="presParOf" srcId="{F7F33BAE-8BC9-4251-B6CE-F106F0E3E9F9}" destId="{8C3F0C17-54A5-4D00-BEF7-38CA6373B9A1}" srcOrd="7" destOrd="0" presId="urn:microsoft.com/office/officeart/2005/8/layout/radial6"/>
    <dgm:cxn modelId="{C72806E3-3EE3-4AC8-B9F3-FB5408D127C1}" type="presParOf" srcId="{F7F33BAE-8BC9-4251-B6CE-F106F0E3E9F9}" destId="{E330EB75-65D5-499C-99E3-F2CB3A3F1E13}" srcOrd="8" destOrd="0" presId="urn:microsoft.com/office/officeart/2005/8/layout/radial6"/>
    <dgm:cxn modelId="{F36AEB42-801B-43C5-946D-20BC1E97C8EA}" type="presParOf" srcId="{F7F33BAE-8BC9-4251-B6CE-F106F0E3E9F9}" destId="{5500B0A1-9038-4E1F-8452-236327563906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25727F7-D03E-485D-8107-A9F86B9D8EF4}" type="doc">
      <dgm:prSet loTypeId="urn:microsoft.com/office/officeart/2005/8/layout/radial6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F088B0E9-FBD3-406A-832D-0B5AA1D03F7E}">
      <dgm:prSet phldrT="[Text]"/>
      <dgm:spPr>
        <a:solidFill>
          <a:srgbClr val="5DA9DD"/>
        </a:solidFill>
      </dgm:spPr>
      <dgm:t>
        <a:bodyPr/>
        <a:lstStyle/>
        <a:p>
          <a:endParaRPr lang="en-GB"/>
        </a:p>
        <a:p>
          <a:endParaRPr lang="en-GB"/>
        </a:p>
        <a:p>
          <a:endParaRPr lang="en-GB"/>
        </a:p>
        <a:p>
          <a:r>
            <a:rPr lang="en-GB"/>
            <a:t>#Tweetorial</a:t>
          </a:r>
          <a:endParaRPr lang="en-GB" dirty="0"/>
        </a:p>
      </dgm:t>
    </dgm:pt>
    <dgm:pt modelId="{8CC74316-5B5D-4D66-97B8-081835306D97}" type="parTrans" cxnId="{39BE8A9C-61C9-4A79-941E-0F52A27430CD}">
      <dgm:prSet/>
      <dgm:spPr/>
      <dgm:t>
        <a:bodyPr/>
        <a:lstStyle/>
        <a:p>
          <a:endParaRPr lang="en-GB"/>
        </a:p>
      </dgm:t>
    </dgm:pt>
    <dgm:pt modelId="{C2D390BD-9B3C-4E3D-AAEF-08F66D57D5FA}" type="sibTrans" cxnId="{39BE8A9C-61C9-4A79-941E-0F52A27430CD}">
      <dgm:prSet/>
      <dgm:spPr/>
      <dgm:t>
        <a:bodyPr/>
        <a:lstStyle/>
        <a:p>
          <a:endParaRPr lang="en-GB"/>
        </a:p>
      </dgm:t>
    </dgm:pt>
    <dgm:pt modelId="{9A210584-1507-4B29-BEAA-EC6F2E4D4CA2}">
      <dgm:prSet phldrT="[Text]"/>
      <dgm:spPr/>
      <dgm:t>
        <a:bodyPr/>
        <a:lstStyle/>
        <a:p>
          <a:r>
            <a:rPr lang="en-GB" i="1" dirty="0"/>
            <a:t>Reach a wide audience</a:t>
          </a:r>
        </a:p>
      </dgm:t>
    </dgm:pt>
    <dgm:pt modelId="{FF81B0B0-4C3C-4EBE-B797-A76BC4FAB436}" type="parTrans" cxnId="{E9669B8A-E7C7-4456-B0F6-3BC61F3E6F47}">
      <dgm:prSet/>
      <dgm:spPr/>
      <dgm:t>
        <a:bodyPr/>
        <a:lstStyle/>
        <a:p>
          <a:endParaRPr lang="en-GB"/>
        </a:p>
      </dgm:t>
    </dgm:pt>
    <dgm:pt modelId="{4ABA0BE3-9E0F-47EF-A93E-60EBFF9BB2BA}" type="sibTrans" cxnId="{E9669B8A-E7C7-4456-B0F6-3BC61F3E6F47}">
      <dgm:prSet/>
      <dgm:spPr/>
      <dgm:t>
        <a:bodyPr/>
        <a:lstStyle/>
        <a:p>
          <a:endParaRPr lang="en-GB"/>
        </a:p>
      </dgm:t>
    </dgm:pt>
    <dgm:pt modelId="{C28D9D2B-EA33-43C8-903A-123D0FE47877}">
      <dgm:prSet phldrT="[Text]"/>
      <dgm:spPr/>
      <dgm:t>
        <a:bodyPr/>
        <a:lstStyle/>
        <a:p>
          <a:r>
            <a:rPr lang="en-GB" i="1" dirty="0"/>
            <a:t>Easy to understand</a:t>
          </a:r>
        </a:p>
      </dgm:t>
    </dgm:pt>
    <dgm:pt modelId="{4DE3CA4E-1DDD-416B-BA6E-DE475F4CF960}" type="parTrans" cxnId="{186A727F-D4A7-4C88-81B3-C5C17B62652E}">
      <dgm:prSet/>
      <dgm:spPr/>
      <dgm:t>
        <a:bodyPr/>
        <a:lstStyle/>
        <a:p>
          <a:endParaRPr lang="en-GB"/>
        </a:p>
      </dgm:t>
    </dgm:pt>
    <dgm:pt modelId="{9CEFF9C3-44D5-4A6E-AD16-2F3627648D37}" type="sibTrans" cxnId="{186A727F-D4A7-4C88-81B3-C5C17B62652E}">
      <dgm:prSet/>
      <dgm:spPr/>
      <dgm:t>
        <a:bodyPr/>
        <a:lstStyle/>
        <a:p>
          <a:endParaRPr lang="en-GB"/>
        </a:p>
      </dgm:t>
    </dgm:pt>
    <dgm:pt modelId="{4FE17C48-FBC2-4A05-8EBD-39A5578D89B5}">
      <dgm:prSet phldrT="[Text]"/>
      <dgm:spPr/>
      <dgm:t>
        <a:bodyPr/>
        <a:lstStyle/>
        <a:p>
          <a:r>
            <a:rPr lang="en-GB" i="1" dirty="0"/>
            <a:t>Encourage engagement</a:t>
          </a:r>
        </a:p>
      </dgm:t>
    </dgm:pt>
    <dgm:pt modelId="{92C87550-9457-4291-B601-2285C8DD1C14}" type="parTrans" cxnId="{579A46F4-CB3B-4372-9583-9BEB60EC8235}">
      <dgm:prSet/>
      <dgm:spPr/>
      <dgm:t>
        <a:bodyPr/>
        <a:lstStyle/>
        <a:p>
          <a:endParaRPr lang="en-GB"/>
        </a:p>
      </dgm:t>
    </dgm:pt>
    <dgm:pt modelId="{BA9AB3DA-360C-4ABC-B697-951713B8E781}" type="sibTrans" cxnId="{579A46F4-CB3B-4372-9583-9BEB60EC8235}">
      <dgm:prSet/>
      <dgm:spPr/>
      <dgm:t>
        <a:bodyPr/>
        <a:lstStyle/>
        <a:p>
          <a:endParaRPr lang="en-GB"/>
        </a:p>
      </dgm:t>
    </dgm:pt>
    <dgm:pt modelId="{BE7BACD5-4265-4674-B54B-27AC2101F47B}">
      <dgm:prSet phldrT="[Text]"/>
      <dgm:spPr/>
      <dgm:t>
        <a:bodyPr/>
        <a:lstStyle/>
        <a:p>
          <a:endParaRPr lang="en-GB" dirty="0"/>
        </a:p>
      </dgm:t>
    </dgm:pt>
    <dgm:pt modelId="{441E2431-22CD-49BD-BAA4-6AF970C3F547}" type="parTrans" cxnId="{6119CC26-B080-41FE-AC72-7DFA8808D67E}">
      <dgm:prSet/>
      <dgm:spPr/>
      <dgm:t>
        <a:bodyPr/>
        <a:lstStyle/>
        <a:p>
          <a:endParaRPr lang="en-GB"/>
        </a:p>
      </dgm:t>
    </dgm:pt>
    <dgm:pt modelId="{D4C3DCDE-626D-43DE-993F-7E6FCDF5A1E2}" type="sibTrans" cxnId="{6119CC26-B080-41FE-AC72-7DFA8808D67E}">
      <dgm:prSet/>
      <dgm:spPr/>
      <dgm:t>
        <a:bodyPr/>
        <a:lstStyle/>
        <a:p>
          <a:endParaRPr lang="en-GB"/>
        </a:p>
      </dgm:t>
    </dgm:pt>
    <dgm:pt modelId="{F7F33BAE-8BC9-4251-B6CE-F106F0E3E9F9}" type="pres">
      <dgm:prSet presAssocID="{725727F7-D03E-485D-8107-A9F86B9D8EF4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A582166-3A5C-46C7-9106-9A732C0D3A90}" type="pres">
      <dgm:prSet presAssocID="{F088B0E9-FBD3-406A-832D-0B5AA1D03F7E}" presName="centerShape" presStyleLbl="node0" presStyleIdx="0" presStyleCnt="1"/>
      <dgm:spPr/>
    </dgm:pt>
    <dgm:pt modelId="{69334BA0-CF0E-4568-B5DC-0AE22D3627C9}" type="pres">
      <dgm:prSet presAssocID="{9A210584-1507-4B29-BEAA-EC6F2E4D4CA2}" presName="node" presStyleLbl="node1" presStyleIdx="0" presStyleCnt="3">
        <dgm:presLayoutVars>
          <dgm:bulletEnabled val="1"/>
        </dgm:presLayoutVars>
      </dgm:prSet>
      <dgm:spPr/>
    </dgm:pt>
    <dgm:pt modelId="{3DC75E3D-38A4-4532-8921-E5880F349E6E}" type="pres">
      <dgm:prSet presAssocID="{9A210584-1507-4B29-BEAA-EC6F2E4D4CA2}" presName="dummy" presStyleCnt="0"/>
      <dgm:spPr/>
    </dgm:pt>
    <dgm:pt modelId="{D84BC3F5-11E6-4005-BFE0-BE335FDC1BDD}" type="pres">
      <dgm:prSet presAssocID="{4ABA0BE3-9E0F-47EF-A93E-60EBFF9BB2BA}" presName="sibTrans" presStyleLbl="sibTrans2D1" presStyleIdx="0" presStyleCnt="3"/>
      <dgm:spPr/>
    </dgm:pt>
    <dgm:pt modelId="{6CC74AA8-269B-41D8-8D1B-9BB091CFFCEC}" type="pres">
      <dgm:prSet presAssocID="{C28D9D2B-EA33-43C8-903A-123D0FE47877}" presName="node" presStyleLbl="node1" presStyleIdx="1" presStyleCnt="3">
        <dgm:presLayoutVars>
          <dgm:bulletEnabled val="1"/>
        </dgm:presLayoutVars>
      </dgm:prSet>
      <dgm:spPr/>
    </dgm:pt>
    <dgm:pt modelId="{C8B0B222-FEC2-4BDB-9F60-8CE30EF3ED41}" type="pres">
      <dgm:prSet presAssocID="{C28D9D2B-EA33-43C8-903A-123D0FE47877}" presName="dummy" presStyleCnt="0"/>
      <dgm:spPr/>
    </dgm:pt>
    <dgm:pt modelId="{02A144DD-9A49-495C-BD90-550CAB23B1BF}" type="pres">
      <dgm:prSet presAssocID="{9CEFF9C3-44D5-4A6E-AD16-2F3627648D37}" presName="sibTrans" presStyleLbl="sibTrans2D1" presStyleIdx="1" presStyleCnt="3"/>
      <dgm:spPr/>
    </dgm:pt>
    <dgm:pt modelId="{8C3F0C17-54A5-4D00-BEF7-38CA6373B9A1}" type="pres">
      <dgm:prSet presAssocID="{4FE17C48-FBC2-4A05-8EBD-39A5578D89B5}" presName="node" presStyleLbl="node1" presStyleIdx="2" presStyleCnt="3">
        <dgm:presLayoutVars>
          <dgm:bulletEnabled val="1"/>
        </dgm:presLayoutVars>
      </dgm:prSet>
      <dgm:spPr/>
    </dgm:pt>
    <dgm:pt modelId="{E330EB75-65D5-499C-99E3-F2CB3A3F1E13}" type="pres">
      <dgm:prSet presAssocID="{4FE17C48-FBC2-4A05-8EBD-39A5578D89B5}" presName="dummy" presStyleCnt="0"/>
      <dgm:spPr/>
    </dgm:pt>
    <dgm:pt modelId="{5500B0A1-9038-4E1F-8452-236327563906}" type="pres">
      <dgm:prSet presAssocID="{BA9AB3DA-360C-4ABC-B697-951713B8E781}" presName="sibTrans" presStyleLbl="sibTrans2D1" presStyleIdx="2" presStyleCnt="3"/>
      <dgm:spPr/>
    </dgm:pt>
  </dgm:ptLst>
  <dgm:cxnLst>
    <dgm:cxn modelId="{6FF8AD17-CFBB-474F-9D87-ED6236A7EDC9}" type="presOf" srcId="{4FE17C48-FBC2-4A05-8EBD-39A5578D89B5}" destId="{8C3F0C17-54A5-4D00-BEF7-38CA6373B9A1}" srcOrd="0" destOrd="0" presId="urn:microsoft.com/office/officeart/2005/8/layout/radial6"/>
    <dgm:cxn modelId="{11CB651D-340C-4FA4-9409-D9DE0089DFC2}" type="presOf" srcId="{725727F7-D03E-485D-8107-A9F86B9D8EF4}" destId="{F7F33BAE-8BC9-4251-B6CE-F106F0E3E9F9}" srcOrd="0" destOrd="0" presId="urn:microsoft.com/office/officeart/2005/8/layout/radial6"/>
    <dgm:cxn modelId="{6119CC26-B080-41FE-AC72-7DFA8808D67E}" srcId="{725727F7-D03E-485D-8107-A9F86B9D8EF4}" destId="{BE7BACD5-4265-4674-B54B-27AC2101F47B}" srcOrd="1" destOrd="0" parTransId="{441E2431-22CD-49BD-BAA4-6AF970C3F547}" sibTransId="{D4C3DCDE-626D-43DE-993F-7E6FCDF5A1E2}"/>
    <dgm:cxn modelId="{7AB6B443-5B6E-42C3-AD85-F9293E373CD1}" type="presOf" srcId="{BA9AB3DA-360C-4ABC-B697-951713B8E781}" destId="{5500B0A1-9038-4E1F-8452-236327563906}" srcOrd="0" destOrd="0" presId="urn:microsoft.com/office/officeart/2005/8/layout/radial6"/>
    <dgm:cxn modelId="{FD4ADC73-CF67-4560-A581-CB5039886BD8}" type="presOf" srcId="{C28D9D2B-EA33-43C8-903A-123D0FE47877}" destId="{6CC74AA8-269B-41D8-8D1B-9BB091CFFCEC}" srcOrd="0" destOrd="0" presId="urn:microsoft.com/office/officeart/2005/8/layout/radial6"/>
    <dgm:cxn modelId="{186A727F-D4A7-4C88-81B3-C5C17B62652E}" srcId="{F088B0E9-FBD3-406A-832D-0B5AA1D03F7E}" destId="{C28D9D2B-EA33-43C8-903A-123D0FE47877}" srcOrd="1" destOrd="0" parTransId="{4DE3CA4E-1DDD-416B-BA6E-DE475F4CF960}" sibTransId="{9CEFF9C3-44D5-4A6E-AD16-2F3627648D37}"/>
    <dgm:cxn modelId="{E9669B8A-E7C7-4456-B0F6-3BC61F3E6F47}" srcId="{F088B0E9-FBD3-406A-832D-0B5AA1D03F7E}" destId="{9A210584-1507-4B29-BEAA-EC6F2E4D4CA2}" srcOrd="0" destOrd="0" parTransId="{FF81B0B0-4C3C-4EBE-B797-A76BC4FAB436}" sibTransId="{4ABA0BE3-9E0F-47EF-A93E-60EBFF9BB2BA}"/>
    <dgm:cxn modelId="{35E6539A-8867-401A-9604-2CCE4693C95B}" type="presOf" srcId="{9A210584-1507-4B29-BEAA-EC6F2E4D4CA2}" destId="{69334BA0-CF0E-4568-B5DC-0AE22D3627C9}" srcOrd="0" destOrd="0" presId="urn:microsoft.com/office/officeart/2005/8/layout/radial6"/>
    <dgm:cxn modelId="{39BE8A9C-61C9-4A79-941E-0F52A27430CD}" srcId="{725727F7-D03E-485D-8107-A9F86B9D8EF4}" destId="{F088B0E9-FBD3-406A-832D-0B5AA1D03F7E}" srcOrd="0" destOrd="0" parTransId="{8CC74316-5B5D-4D66-97B8-081835306D97}" sibTransId="{C2D390BD-9B3C-4E3D-AAEF-08F66D57D5FA}"/>
    <dgm:cxn modelId="{2969C2CB-E479-4FE4-AD9D-9C424219ECCD}" type="presOf" srcId="{9CEFF9C3-44D5-4A6E-AD16-2F3627648D37}" destId="{02A144DD-9A49-495C-BD90-550CAB23B1BF}" srcOrd="0" destOrd="0" presId="urn:microsoft.com/office/officeart/2005/8/layout/radial6"/>
    <dgm:cxn modelId="{02008CDD-1FFD-4999-9365-8629F3FF4FCE}" type="presOf" srcId="{4ABA0BE3-9E0F-47EF-A93E-60EBFF9BB2BA}" destId="{D84BC3F5-11E6-4005-BFE0-BE335FDC1BDD}" srcOrd="0" destOrd="0" presId="urn:microsoft.com/office/officeart/2005/8/layout/radial6"/>
    <dgm:cxn modelId="{A4F5E4E6-D6B5-4416-B9ED-5B7E81C69CFB}" type="presOf" srcId="{F088B0E9-FBD3-406A-832D-0B5AA1D03F7E}" destId="{9A582166-3A5C-46C7-9106-9A732C0D3A90}" srcOrd="0" destOrd="0" presId="urn:microsoft.com/office/officeart/2005/8/layout/radial6"/>
    <dgm:cxn modelId="{579A46F4-CB3B-4372-9583-9BEB60EC8235}" srcId="{F088B0E9-FBD3-406A-832D-0B5AA1D03F7E}" destId="{4FE17C48-FBC2-4A05-8EBD-39A5578D89B5}" srcOrd="2" destOrd="0" parTransId="{92C87550-9457-4291-B601-2285C8DD1C14}" sibTransId="{BA9AB3DA-360C-4ABC-B697-951713B8E781}"/>
    <dgm:cxn modelId="{F2200247-DFA8-401C-8BD8-67B488FD88D3}" type="presParOf" srcId="{F7F33BAE-8BC9-4251-B6CE-F106F0E3E9F9}" destId="{9A582166-3A5C-46C7-9106-9A732C0D3A90}" srcOrd="0" destOrd="0" presId="urn:microsoft.com/office/officeart/2005/8/layout/radial6"/>
    <dgm:cxn modelId="{E8A5E12C-3D5A-43DD-B5C3-D448254B5872}" type="presParOf" srcId="{F7F33BAE-8BC9-4251-B6CE-F106F0E3E9F9}" destId="{69334BA0-CF0E-4568-B5DC-0AE22D3627C9}" srcOrd="1" destOrd="0" presId="urn:microsoft.com/office/officeart/2005/8/layout/radial6"/>
    <dgm:cxn modelId="{2596FA45-769E-4A8C-9C1C-12D595977E93}" type="presParOf" srcId="{F7F33BAE-8BC9-4251-B6CE-F106F0E3E9F9}" destId="{3DC75E3D-38A4-4532-8921-E5880F349E6E}" srcOrd="2" destOrd="0" presId="urn:microsoft.com/office/officeart/2005/8/layout/radial6"/>
    <dgm:cxn modelId="{E6C311F2-335A-42C8-AADB-ADC659BC9880}" type="presParOf" srcId="{F7F33BAE-8BC9-4251-B6CE-F106F0E3E9F9}" destId="{D84BC3F5-11E6-4005-BFE0-BE335FDC1BDD}" srcOrd="3" destOrd="0" presId="urn:microsoft.com/office/officeart/2005/8/layout/radial6"/>
    <dgm:cxn modelId="{8FB337D2-571D-4DFE-8FCC-7DE6418389D1}" type="presParOf" srcId="{F7F33BAE-8BC9-4251-B6CE-F106F0E3E9F9}" destId="{6CC74AA8-269B-41D8-8D1B-9BB091CFFCEC}" srcOrd="4" destOrd="0" presId="urn:microsoft.com/office/officeart/2005/8/layout/radial6"/>
    <dgm:cxn modelId="{5FEBFFE7-FDBC-4943-86A7-8361DED65A63}" type="presParOf" srcId="{F7F33BAE-8BC9-4251-B6CE-F106F0E3E9F9}" destId="{C8B0B222-FEC2-4BDB-9F60-8CE30EF3ED41}" srcOrd="5" destOrd="0" presId="urn:microsoft.com/office/officeart/2005/8/layout/radial6"/>
    <dgm:cxn modelId="{CBFC3B05-8665-4981-9DF9-E2932439DA50}" type="presParOf" srcId="{F7F33BAE-8BC9-4251-B6CE-F106F0E3E9F9}" destId="{02A144DD-9A49-495C-BD90-550CAB23B1BF}" srcOrd="6" destOrd="0" presId="urn:microsoft.com/office/officeart/2005/8/layout/radial6"/>
    <dgm:cxn modelId="{E2433457-8142-4EA6-8C78-C891F8DF5CF9}" type="presParOf" srcId="{F7F33BAE-8BC9-4251-B6CE-F106F0E3E9F9}" destId="{8C3F0C17-54A5-4D00-BEF7-38CA6373B9A1}" srcOrd="7" destOrd="0" presId="urn:microsoft.com/office/officeart/2005/8/layout/radial6"/>
    <dgm:cxn modelId="{C72806E3-3EE3-4AC8-B9F3-FB5408D127C1}" type="presParOf" srcId="{F7F33BAE-8BC9-4251-B6CE-F106F0E3E9F9}" destId="{E330EB75-65D5-499C-99E3-F2CB3A3F1E13}" srcOrd="8" destOrd="0" presId="urn:microsoft.com/office/officeart/2005/8/layout/radial6"/>
    <dgm:cxn modelId="{F36AEB42-801B-43C5-946D-20BC1E97C8EA}" type="presParOf" srcId="{F7F33BAE-8BC9-4251-B6CE-F106F0E3E9F9}" destId="{5500B0A1-9038-4E1F-8452-236327563906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5727F7-D03E-485D-8107-A9F86B9D8EF4}" type="doc">
      <dgm:prSet loTypeId="urn:microsoft.com/office/officeart/2005/8/layout/radial6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F088B0E9-FBD3-406A-832D-0B5AA1D03F7E}">
      <dgm:prSet phldrT="[Text]"/>
      <dgm:spPr>
        <a:solidFill>
          <a:srgbClr val="5DA9DD"/>
        </a:solidFill>
      </dgm:spPr>
      <dgm:t>
        <a:bodyPr/>
        <a:lstStyle/>
        <a:p>
          <a:endParaRPr lang="en-GB"/>
        </a:p>
        <a:p>
          <a:endParaRPr lang="en-GB"/>
        </a:p>
        <a:p>
          <a:endParaRPr lang="en-GB"/>
        </a:p>
        <a:p>
          <a:r>
            <a:rPr lang="en-GB"/>
            <a:t>#Tweetorial</a:t>
          </a:r>
          <a:endParaRPr lang="en-GB" dirty="0"/>
        </a:p>
      </dgm:t>
    </dgm:pt>
    <dgm:pt modelId="{8CC74316-5B5D-4D66-97B8-081835306D97}" type="parTrans" cxnId="{39BE8A9C-61C9-4A79-941E-0F52A27430CD}">
      <dgm:prSet/>
      <dgm:spPr/>
      <dgm:t>
        <a:bodyPr/>
        <a:lstStyle/>
        <a:p>
          <a:endParaRPr lang="en-GB"/>
        </a:p>
      </dgm:t>
    </dgm:pt>
    <dgm:pt modelId="{C2D390BD-9B3C-4E3D-AAEF-08F66D57D5FA}" type="sibTrans" cxnId="{39BE8A9C-61C9-4A79-941E-0F52A27430CD}">
      <dgm:prSet/>
      <dgm:spPr/>
      <dgm:t>
        <a:bodyPr/>
        <a:lstStyle/>
        <a:p>
          <a:endParaRPr lang="en-GB"/>
        </a:p>
      </dgm:t>
    </dgm:pt>
    <dgm:pt modelId="{9A210584-1507-4B29-BEAA-EC6F2E4D4CA2}">
      <dgm:prSet phldrT="[Text]"/>
      <dgm:spPr/>
      <dgm:t>
        <a:bodyPr/>
        <a:lstStyle/>
        <a:p>
          <a:r>
            <a:rPr lang="en-GB" i="1" dirty="0"/>
            <a:t>Reach a wide audience</a:t>
          </a:r>
        </a:p>
      </dgm:t>
    </dgm:pt>
    <dgm:pt modelId="{FF81B0B0-4C3C-4EBE-B797-A76BC4FAB436}" type="parTrans" cxnId="{E9669B8A-E7C7-4456-B0F6-3BC61F3E6F47}">
      <dgm:prSet/>
      <dgm:spPr/>
      <dgm:t>
        <a:bodyPr/>
        <a:lstStyle/>
        <a:p>
          <a:endParaRPr lang="en-GB"/>
        </a:p>
      </dgm:t>
    </dgm:pt>
    <dgm:pt modelId="{4ABA0BE3-9E0F-47EF-A93E-60EBFF9BB2BA}" type="sibTrans" cxnId="{E9669B8A-E7C7-4456-B0F6-3BC61F3E6F47}">
      <dgm:prSet/>
      <dgm:spPr/>
      <dgm:t>
        <a:bodyPr/>
        <a:lstStyle/>
        <a:p>
          <a:endParaRPr lang="en-GB"/>
        </a:p>
      </dgm:t>
    </dgm:pt>
    <dgm:pt modelId="{C28D9D2B-EA33-43C8-903A-123D0FE47877}">
      <dgm:prSet phldrT="[Text]"/>
      <dgm:spPr/>
      <dgm:t>
        <a:bodyPr/>
        <a:lstStyle/>
        <a:p>
          <a:r>
            <a:rPr lang="en-GB" i="1" dirty="0"/>
            <a:t>Easy to understand</a:t>
          </a:r>
        </a:p>
      </dgm:t>
    </dgm:pt>
    <dgm:pt modelId="{4DE3CA4E-1DDD-416B-BA6E-DE475F4CF960}" type="parTrans" cxnId="{186A727F-D4A7-4C88-81B3-C5C17B62652E}">
      <dgm:prSet/>
      <dgm:spPr/>
      <dgm:t>
        <a:bodyPr/>
        <a:lstStyle/>
        <a:p>
          <a:endParaRPr lang="en-GB"/>
        </a:p>
      </dgm:t>
    </dgm:pt>
    <dgm:pt modelId="{9CEFF9C3-44D5-4A6E-AD16-2F3627648D37}" type="sibTrans" cxnId="{186A727F-D4A7-4C88-81B3-C5C17B62652E}">
      <dgm:prSet/>
      <dgm:spPr/>
      <dgm:t>
        <a:bodyPr/>
        <a:lstStyle/>
        <a:p>
          <a:endParaRPr lang="en-GB"/>
        </a:p>
      </dgm:t>
    </dgm:pt>
    <dgm:pt modelId="{4FE17C48-FBC2-4A05-8EBD-39A5578D89B5}">
      <dgm:prSet phldrT="[Text]"/>
      <dgm:spPr/>
      <dgm:t>
        <a:bodyPr/>
        <a:lstStyle/>
        <a:p>
          <a:r>
            <a:rPr lang="en-GB" i="1" dirty="0"/>
            <a:t>Encourage engagement</a:t>
          </a:r>
        </a:p>
      </dgm:t>
    </dgm:pt>
    <dgm:pt modelId="{92C87550-9457-4291-B601-2285C8DD1C14}" type="parTrans" cxnId="{579A46F4-CB3B-4372-9583-9BEB60EC8235}">
      <dgm:prSet/>
      <dgm:spPr/>
      <dgm:t>
        <a:bodyPr/>
        <a:lstStyle/>
        <a:p>
          <a:endParaRPr lang="en-GB"/>
        </a:p>
      </dgm:t>
    </dgm:pt>
    <dgm:pt modelId="{BA9AB3DA-360C-4ABC-B697-951713B8E781}" type="sibTrans" cxnId="{579A46F4-CB3B-4372-9583-9BEB60EC8235}">
      <dgm:prSet/>
      <dgm:spPr/>
      <dgm:t>
        <a:bodyPr/>
        <a:lstStyle/>
        <a:p>
          <a:endParaRPr lang="en-GB"/>
        </a:p>
      </dgm:t>
    </dgm:pt>
    <dgm:pt modelId="{BE7BACD5-4265-4674-B54B-27AC2101F47B}">
      <dgm:prSet phldrT="[Text]"/>
      <dgm:spPr/>
      <dgm:t>
        <a:bodyPr/>
        <a:lstStyle/>
        <a:p>
          <a:endParaRPr lang="en-GB" dirty="0"/>
        </a:p>
      </dgm:t>
    </dgm:pt>
    <dgm:pt modelId="{441E2431-22CD-49BD-BAA4-6AF970C3F547}" type="parTrans" cxnId="{6119CC26-B080-41FE-AC72-7DFA8808D67E}">
      <dgm:prSet/>
      <dgm:spPr/>
      <dgm:t>
        <a:bodyPr/>
        <a:lstStyle/>
        <a:p>
          <a:endParaRPr lang="en-GB"/>
        </a:p>
      </dgm:t>
    </dgm:pt>
    <dgm:pt modelId="{D4C3DCDE-626D-43DE-993F-7E6FCDF5A1E2}" type="sibTrans" cxnId="{6119CC26-B080-41FE-AC72-7DFA8808D67E}">
      <dgm:prSet/>
      <dgm:spPr/>
      <dgm:t>
        <a:bodyPr/>
        <a:lstStyle/>
        <a:p>
          <a:endParaRPr lang="en-GB"/>
        </a:p>
      </dgm:t>
    </dgm:pt>
    <dgm:pt modelId="{F7F33BAE-8BC9-4251-B6CE-F106F0E3E9F9}" type="pres">
      <dgm:prSet presAssocID="{725727F7-D03E-485D-8107-A9F86B9D8EF4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A582166-3A5C-46C7-9106-9A732C0D3A90}" type="pres">
      <dgm:prSet presAssocID="{F088B0E9-FBD3-406A-832D-0B5AA1D03F7E}" presName="centerShape" presStyleLbl="node0" presStyleIdx="0" presStyleCnt="1"/>
      <dgm:spPr/>
    </dgm:pt>
    <dgm:pt modelId="{69334BA0-CF0E-4568-B5DC-0AE22D3627C9}" type="pres">
      <dgm:prSet presAssocID="{9A210584-1507-4B29-BEAA-EC6F2E4D4CA2}" presName="node" presStyleLbl="node1" presStyleIdx="0" presStyleCnt="3">
        <dgm:presLayoutVars>
          <dgm:bulletEnabled val="1"/>
        </dgm:presLayoutVars>
      </dgm:prSet>
      <dgm:spPr/>
    </dgm:pt>
    <dgm:pt modelId="{3DC75E3D-38A4-4532-8921-E5880F349E6E}" type="pres">
      <dgm:prSet presAssocID="{9A210584-1507-4B29-BEAA-EC6F2E4D4CA2}" presName="dummy" presStyleCnt="0"/>
      <dgm:spPr/>
    </dgm:pt>
    <dgm:pt modelId="{D84BC3F5-11E6-4005-BFE0-BE335FDC1BDD}" type="pres">
      <dgm:prSet presAssocID="{4ABA0BE3-9E0F-47EF-A93E-60EBFF9BB2BA}" presName="sibTrans" presStyleLbl="sibTrans2D1" presStyleIdx="0" presStyleCnt="3"/>
      <dgm:spPr/>
    </dgm:pt>
    <dgm:pt modelId="{6CC74AA8-269B-41D8-8D1B-9BB091CFFCEC}" type="pres">
      <dgm:prSet presAssocID="{C28D9D2B-EA33-43C8-903A-123D0FE47877}" presName="node" presStyleLbl="node1" presStyleIdx="1" presStyleCnt="3">
        <dgm:presLayoutVars>
          <dgm:bulletEnabled val="1"/>
        </dgm:presLayoutVars>
      </dgm:prSet>
      <dgm:spPr/>
    </dgm:pt>
    <dgm:pt modelId="{C8B0B222-FEC2-4BDB-9F60-8CE30EF3ED41}" type="pres">
      <dgm:prSet presAssocID="{C28D9D2B-EA33-43C8-903A-123D0FE47877}" presName="dummy" presStyleCnt="0"/>
      <dgm:spPr/>
    </dgm:pt>
    <dgm:pt modelId="{02A144DD-9A49-495C-BD90-550CAB23B1BF}" type="pres">
      <dgm:prSet presAssocID="{9CEFF9C3-44D5-4A6E-AD16-2F3627648D37}" presName="sibTrans" presStyleLbl="sibTrans2D1" presStyleIdx="1" presStyleCnt="3"/>
      <dgm:spPr/>
    </dgm:pt>
    <dgm:pt modelId="{8C3F0C17-54A5-4D00-BEF7-38CA6373B9A1}" type="pres">
      <dgm:prSet presAssocID="{4FE17C48-FBC2-4A05-8EBD-39A5578D89B5}" presName="node" presStyleLbl="node1" presStyleIdx="2" presStyleCnt="3">
        <dgm:presLayoutVars>
          <dgm:bulletEnabled val="1"/>
        </dgm:presLayoutVars>
      </dgm:prSet>
      <dgm:spPr/>
    </dgm:pt>
    <dgm:pt modelId="{E330EB75-65D5-499C-99E3-F2CB3A3F1E13}" type="pres">
      <dgm:prSet presAssocID="{4FE17C48-FBC2-4A05-8EBD-39A5578D89B5}" presName="dummy" presStyleCnt="0"/>
      <dgm:spPr/>
    </dgm:pt>
    <dgm:pt modelId="{5500B0A1-9038-4E1F-8452-236327563906}" type="pres">
      <dgm:prSet presAssocID="{BA9AB3DA-360C-4ABC-B697-951713B8E781}" presName="sibTrans" presStyleLbl="sibTrans2D1" presStyleIdx="2" presStyleCnt="3"/>
      <dgm:spPr/>
    </dgm:pt>
  </dgm:ptLst>
  <dgm:cxnLst>
    <dgm:cxn modelId="{6FF8AD17-CFBB-474F-9D87-ED6236A7EDC9}" type="presOf" srcId="{4FE17C48-FBC2-4A05-8EBD-39A5578D89B5}" destId="{8C3F0C17-54A5-4D00-BEF7-38CA6373B9A1}" srcOrd="0" destOrd="0" presId="urn:microsoft.com/office/officeart/2005/8/layout/radial6"/>
    <dgm:cxn modelId="{11CB651D-340C-4FA4-9409-D9DE0089DFC2}" type="presOf" srcId="{725727F7-D03E-485D-8107-A9F86B9D8EF4}" destId="{F7F33BAE-8BC9-4251-B6CE-F106F0E3E9F9}" srcOrd="0" destOrd="0" presId="urn:microsoft.com/office/officeart/2005/8/layout/radial6"/>
    <dgm:cxn modelId="{6119CC26-B080-41FE-AC72-7DFA8808D67E}" srcId="{725727F7-D03E-485D-8107-A9F86B9D8EF4}" destId="{BE7BACD5-4265-4674-B54B-27AC2101F47B}" srcOrd="1" destOrd="0" parTransId="{441E2431-22CD-49BD-BAA4-6AF970C3F547}" sibTransId="{D4C3DCDE-626D-43DE-993F-7E6FCDF5A1E2}"/>
    <dgm:cxn modelId="{7AB6B443-5B6E-42C3-AD85-F9293E373CD1}" type="presOf" srcId="{BA9AB3DA-360C-4ABC-B697-951713B8E781}" destId="{5500B0A1-9038-4E1F-8452-236327563906}" srcOrd="0" destOrd="0" presId="urn:microsoft.com/office/officeart/2005/8/layout/radial6"/>
    <dgm:cxn modelId="{FD4ADC73-CF67-4560-A581-CB5039886BD8}" type="presOf" srcId="{C28D9D2B-EA33-43C8-903A-123D0FE47877}" destId="{6CC74AA8-269B-41D8-8D1B-9BB091CFFCEC}" srcOrd="0" destOrd="0" presId="urn:microsoft.com/office/officeart/2005/8/layout/radial6"/>
    <dgm:cxn modelId="{186A727F-D4A7-4C88-81B3-C5C17B62652E}" srcId="{F088B0E9-FBD3-406A-832D-0B5AA1D03F7E}" destId="{C28D9D2B-EA33-43C8-903A-123D0FE47877}" srcOrd="1" destOrd="0" parTransId="{4DE3CA4E-1DDD-416B-BA6E-DE475F4CF960}" sibTransId="{9CEFF9C3-44D5-4A6E-AD16-2F3627648D37}"/>
    <dgm:cxn modelId="{E9669B8A-E7C7-4456-B0F6-3BC61F3E6F47}" srcId="{F088B0E9-FBD3-406A-832D-0B5AA1D03F7E}" destId="{9A210584-1507-4B29-BEAA-EC6F2E4D4CA2}" srcOrd="0" destOrd="0" parTransId="{FF81B0B0-4C3C-4EBE-B797-A76BC4FAB436}" sibTransId="{4ABA0BE3-9E0F-47EF-A93E-60EBFF9BB2BA}"/>
    <dgm:cxn modelId="{35E6539A-8867-401A-9604-2CCE4693C95B}" type="presOf" srcId="{9A210584-1507-4B29-BEAA-EC6F2E4D4CA2}" destId="{69334BA0-CF0E-4568-B5DC-0AE22D3627C9}" srcOrd="0" destOrd="0" presId="urn:microsoft.com/office/officeart/2005/8/layout/radial6"/>
    <dgm:cxn modelId="{39BE8A9C-61C9-4A79-941E-0F52A27430CD}" srcId="{725727F7-D03E-485D-8107-A9F86B9D8EF4}" destId="{F088B0E9-FBD3-406A-832D-0B5AA1D03F7E}" srcOrd="0" destOrd="0" parTransId="{8CC74316-5B5D-4D66-97B8-081835306D97}" sibTransId="{C2D390BD-9B3C-4E3D-AAEF-08F66D57D5FA}"/>
    <dgm:cxn modelId="{2969C2CB-E479-4FE4-AD9D-9C424219ECCD}" type="presOf" srcId="{9CEFF9C3-44D5-4A6E-AD16-2F3627648D37}" destId="{02A144DD-9A49-495C-BD90-550CAB23B1BF}" srcOrd="0" destOrd="0" presId="urn:microsoft.com/office/officeart/2005/8/layout/radial6"/>
    <dgm:cxn modelId="{02008CDD-1FFD-4999-9365-8629F3FF4FCE}" type="presOf" srcId="{4ABA0BE3-9E0F-47EF-A93E-60EBFF9BB2BA}" destId="{D84BC3F5-11E6-4005-BFE0-BE335FDC1BDD}" srcOrd="0" destOrd="0" presId="urn:microsoft.com/office/officeart/2005/8/layout/radial6"/>
    <dgm:cxn modelId="{A4F5E4E6-D6B5-4416-B9ED-5B7E81C69CFB}" type="presOf" srcId="{F088B0E9-FBD3-406A-832D-0B5AA1D03F7E}" destId="{9A582166-3A5C-46C7-9106-9A732C0D3A90}" srcOrd="0" destOrd="0" presId="urn:microsoft.com/office/officeart/2005/8/layout/radial6"/>
    <dgm:cxn modelId="{579A46F4-CB3B-4372-9583-9BEB60EC8235}" srcId="{F088B0E9-FBD3-406A-832D-0B5AA1D03F7E}" destId="{4FE17C48-FBC2-4A05-8EBD-39A5578D89B5}" srcOrd="2" destOrd="0" parTransId="{92C87550-9457-4291-B601-2285C8DD1C14}" sibTransId="{BA9AB3DA-360C-4ABC-B697-951713B8E781}"/>
    <dgm:cxn modelId="{F2200247-DFA8-401C-8BD8-67B488FD88D3}" type="presParOf" srcId="{F7F33BAE-8BC9-4251-B6CE-F106F0E3E9F9}" destId="{9A582166-3A5C-46C7-9106-9A732C0D3A90}" srcOrd="0" destOrd="0" presId="urn:microsoft.com/office/officeart/2005/8/layout/radial6"/>
    <dgm:cxn modelId="{E8A5E12C-3D5A-43DD-B5C3-D448254B5872}" type="presParOf" srcId="{F7F33BAE-8BC9-4251-B6CE-F106F0E3E9F9}" destId="{69334BA0-CF0E-4568-B5DC-0AE22D3627C9}" srcOrd="1" destOrd="0" presId="urn:microsoft.com/office/officeart/2005/8/layout/radial6"/>
    <dgm:cxn modelId="{2596FA45-769E-4A8C-9C1C-12D595977E93}" type="presParOf" srcId="{F7F33BAE-8BC9-4251-B6CE-F106F0E3E9F9}" destId="{3DC75E3D-38A4-4532-8921-E5880F349E6E}" srcOrd="2" destOrd="0" presId="urn:microsoft.com/office/officeart/2005/8/layout/radial6"/>
    <dgm:cxn modelId="{E6C311F2-335A-42C8-AADB-ADC659BC9880}" type="presParOf" srcId="{F7F33BAE-8BC9-4251-B6CE-F106F0E3E9F9}" destId="{D84BC3F5-11E6-4005-BFE0-BE335FDC1BDD}" srcOrd="3" destOrd="0" presId="urn:microsoft.com/office/officeart/2005/8/layout/radial6"/>
    <dgm:cxn modelId="{8FB337D2-571D-4DFE-8FCC-7DE6418389D1}" type="presParOf" srcId="{F7F33BAE-8BC9-4251-B6CE-F106F0E3E9F9}" destId="{6CC74AA8-269B-41D8-8D1B-9BB091CFFCEC}" srcOrd="4" destOrd="0" presId="urn:microsoft.com/office/officeart/2005/8/layout/radial6"/>
    <dgm:cxn modelId="{5FEBFFE7-FDBC-4943-86A7-8361DED65A63}" type="presParOf" srcId="{F7F33BAE-8BC9-4251-B6CE-F106F0E3E9F9}" destId="{C8B0B222-FEC2-4BDB-9F60-8CE30EF3ED41}" srcOrd="5" destOrd="0" presId="urn:microsoft.com/office/officeart/2005/8/layout/radial6"/>
    <dgm:cxn modelId="{CBFC3B05-8665-4981-9DF9-E2932439DA50}" type="presParOf" srcId="{F7F33BAE-8BC9-4251-B6CE-F106F0E3E9F9}" destId="{02A144DD-9A49-495C-BD90-550CAB23B1BF}" srcOrd="6" destOrd="0" presId="urn:microsoft.com/office/officeart/2005/8/layout/radial6"/>
    <dgm:cxn modelId="{E2433457-8142-4EA6-8C78-C891F8DF5CF9}" type="presParOf" srcId="{F7F33BAE-8BC9-4251-B6CE-F106F0E3E9F9}" destId="{8C3F0C17-54A5-4D00-BEF7-38CA6373B9A1}" srcOrd="7" destOrd="0" presId="urn:microsoft.com/office/officeart/2005/8/layout/radial6"/>
    <dgm:cxn modelId="{C72806E3-3EE3-4AC8-B9F3-FB5408D127C1}" type="presParOf" srcId="{F7F33BAE-8BC9-4251-B6CE-F106F0E3E9F9}" destId="{E330EB75-65D5-499C-99E3-F2CB3A3F1E13}" srcOrd="8" destOrd="0" presId="urn:microsoft.com/office/officeart/2005/8/layout/radial6"/>
    <dgm:cxn modelId="{F36AEB42-801B-43C5-946D-20BC1E97C8EA}" type="presParOf" srcId="{F7F33BAE-8BC9-4251-B6CE-F106F0E3E9F9}" destId="{5500B0A1-9038-4E1F-8452-236327563906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00B0A1-9038-4E1F-8452-236327563906}">
      <dsp:nvSpPr>
        <dsp:cNvPr id="0" name=""/>
        <dsp:cNvSpPr/>
      </dsp:nvSpPr>
      <dsp:spPr>
        <a:xfrm>
          <a:off x="1833742" y="668065"/>
          <a:ext cx="4460515" cy="4460515"/>
        </a:xfrm>
        <a:prstGeom prst="blockArc">
          <a:avLst>
            <a:gd name="adj1" fmla="val 9000000"/>
            <a:gd name="adj2" fmla="val 16200000"/>
            <a:gd name="adj3" fmla="val 4637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A144DD-9A49-495C-BD90-550CAB23B1BF}">
      <dsp:nvSpPr>
        <dsp:cNvPr id="0" name=""/>
        <dsp:cNvSpPr/>
      </dsp:nvSpPr>
      <dsp:spPr>
        <a:xfrm>
          <a:off x="1833742" y="668065"/>
          <a:ext cx="4460515" cy="4460515"/>
        </a:xfrm>
        <a:prstGeom prst="blockArc">
          <a:avLst>
            <a:gd name="adj1" fmla="val 1800000"/>
            <a:gd name="adj2" fmla="val 9000000"/>
            <a:gd name="adj3" fmla="val 463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4BC3F5-11E6-4005-BFE0-BE335FDC1BDD}">
      <dsp:nvSpPr>
        <dsp:cNvPr id="0" name=""/>
        <dsp:cNvSpPr/>
      </dsp:nvSpPr>
      <dsp:spPr>
        <a:xfrm>
          <a:off x="1833742" y="668065"/>
          <a:ext cx="4460515" cy="4460515"/>
        </a:xfrm>
        <a:prstGeom prst="blockArc">
          <a:avLst>
            <a:gd name="adj1" fmla="val 16200000"/>
            <a:gd name="adj2" fmla="val 1800000"/>
            <a:gd name="adj3" fmla="val 4637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582166-3A5C-46C7-9106-9A732C0D3A90}">
      <dsp:nvSpPr>
        <dsp:cNvPr id="0" name=""/>
        <dsp:cNvSpPr/>
      </dsp:nvSpPr>
      <dsp:spPr>
        <a:xfrm>
          <a:off x="3038078" y="1872401"/>
          <a:ext cx="2051843" cy="2051843"/>
        </a:xfrm>
        <a:prstGeom prst="ellipse">
          <a:avLst/>
        </a:prstGeom>
        <a:solidFill>
          <a:srgbClr val="5DA9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#Tweetorial</a:t>
          </a:r>
          <a:endParaRPr lang="en-GB" sz="1900" kern="1200" dirty="0"/>
        </a:p>
      </dsp:txBody>
      <dsp:txXfrm>
        <a:off x="3338563" y="2172886"/>
        <a:ext cx="1450873" cy="1450873"/>
      </dsp:txXfrm>
    </dsp:sp>
    <dsp:sp modelId="{69334BA0-CF0E-4568-B5DC-0AE22D3627C9}">
      <dsp:nvSpPr>
        <dsp:cNvPr id="0" name=""/>
        <dsp:cNvSpPr/>
      </dsp:nvSpPr>
      <dsp:spPr>
        <a:xfrm>
          <a:off x="3345854" y="1626"/>
          <a:ext cx="1436290" cy="143629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i="1" kern="1200" dirty="0"/>
            <a:t>Reach a wide audience</a:t>
          </a:r>
        </a:p>
      </dsp:txBody>
      <dsp:txXfrm>
        <a:off x="3556194" y="211966"/>
        <a:ext cx="1015610" cy="1015610"/>
      </dsp:txXfrm>
    </dsp:sp>
    <dsp:sp modelId="{6CC74AA8-269B-41D8-8D1B-9BB091CFFCEC}">
      <dsp:nvSpPr>
        <dsp:cNvPr id="0" name=""/>
        <dsp:cNvSpPr/>
      </dsp:nvSpPr>
      <dsp:spPr>
        <a:xfrm>
          <a:off x="5232535" y="3269453"/>
          <a:ext cx="1436290" cy="143629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i="1" kern="1200" dirty="0"/>
            <a:t>Easy to understand</a:t>
          </a:r>
        </a:p>
      </dsp:txBody>
      <dsp:txXfrm>
        <a:off x="5442875" y="3479793"/>
        <a:ext cx="1015610" cy="1015610"/>
      </dsp:txXfrm>
    </dsp:sp>
    <dsp:sp modelId="{8C3F0C17-54A5-4D00-BEF7-38CA6373B9A1}">
      <dsp:nvSpPr>
        <dsp:cNvPr id="0" name=""/>
        <dsp:cNvSpPr/>
      </dsp:nvSpPr>
      <dsp:spPr>
        <a:xfrm>
          <a:off x="1459173" y="3269453"/>
          <a:ext cx="1436290" cy="143629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i="1" kern="1200" dirty="0"/>
            <a:t> Encourage engagement</a:t>
          </a:r>
        </a:p>
      </dsp:txBody>
      <dsp:txXfrm>
        <a:off x="1669513" y="3479793"/>
        <a:ext cx="1015610" cy="10156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00B0A1-9038-4E1F-8452-236327563906}">
      <dsp:nvSpPr>
        <dsp:cNvPr id="0" name=""/>
        <dsp:cNvSpPr/>
      </dsp:nvSpPr>
      <dsp:spPr>
        <a:xfrm>
          <a:off x="1833742" y="668065"/>
          <a:ext cx="4460515" cy="4460515"/>
        </a:xfrm>
        <a:prstGeom prst="blockArc">
          <a:avLst>
            <a:gd name="adj1" fmla="val 9000000"/>
            <a:gd name="adj2" fmla="val 16200000"/>
            <a:gd name="adj3" fmla="val 4637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A144DD-9A49-495C-BD90-550CAB23B1BF}">
      <dsp:nvSpPr>
        <dsp:cNvPr id="0" name=""/>
        <dsp:cNvSpPr/>
      </dsp:nvSpPr>
      <dsp:spPr>
        <a:xfrm>
          <a:off x="1833742" y="668065"/>
          <a:ext cx="4460515" cy="4460515"/>
        </a:xfrm>
        <a:prstGeom prst="blockArc">
          <a:avLst>
            <a:gd name="adj1" fmla="val 1800000"/>
            <a:gd name="adj2" fmla="val 9000000"/>
            <a:gd name="adj3" fmla="val 463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4BC3F5-11E6-4005-BFE0-BE335FDC1BDD}">
      <dsp:nvSpPr>
        <dsp:cNvPr id="0" name=""/>
        <dsp:cNvSpPr/>
      </dsp:nvSpPr>
      <dsp:spPr>
        <a:xfrm>
          <a:off x="1833742" y="668065"/>
          <a:ext cx="4460515" cy="4460515"/>
        </a:xfrm>
        <a:prstGeom prst="blockArc">
          <a:avLst>
            <a:gd name="adj1" fmla="val 16200000"/>
            <a:gd name="adj2" fmla="val 1800000"/>
            <a:gd name="adj3" fmla="val 4637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582166-3A5C-46C7-9106-9A732C0D3A90}">
      <dsp:nvSpPr>
        <dsp:cNvPr id="0" name=""/>
        <dsp:cNvSpPr/>
      </dsp:nvSpPr>
      <dsp:spPr>
        <a:xfrm>
          <a:off x="3038078" y="1872401"/>
          <a:ext cx="2051843" cy="2051843"/>
        </a:xfrm>
        <a:prstGeom prst="ellipse">
          <a:avLst/>
        </a:prstGeom>
        <a:solidFill>
          <a:srgbClr val="5DA9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#Tweetorial</a:t>
          </a:r>
          <a:endParaRPr lang="en-GB" sz="1900" kern="1200" dirty="0"/>
        </a:p>
      </dsp:txBody>
      <dsp:txXfrm>
        <a:off x="3338563" y="2172886"/>
        <a:ext cx="1450873" cy="1450873"/>
      </dsp:txXfrm>
    </dsp:sp>
    <dsp:sp modelId="{69334BA0-CF0E-4568-B5DC-0AE22D3627C9}">
      <dsp:nvSpPr>
        <dsp:cNvPr id="0" name=""/>
        <dsp:cNvSpPr/>
      </dsp:nvSpPr>
      <dsp:spPr>
        <a:xfrm>
          <a:off x="3345854" y="1626"/>
          <a:ext cx="1436290" cy="143629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i="1" kern="1200" dirty="0"/>
            <a:t>Reach a wide audience</a:t>
          </a:r>
        </a:p>
      </dsp:txBody>
      <dsp:txXfrm>
        <a:off x="3556194" y="211966"/>
        <a:ext cx="1015610" cy="1015610"/>
      </dsp:txXfrm>
    </dsp:sp>
    <dsp:sp modelId="{6CC74AA8-269B-41D8-8D1B-9BB091CFFCEC}">
      <dsp:nvSpPr>
        <dsp:cNvPr id="0" name=""/>
        <dsp:cNvSpPr/>
      </dsp:nvSpPr>
      <dsp:spPr>
        <a:xfrm>
          <a:off x="5232535" y="3269453"/>
          <a:ext cx="1436290" cy="143629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i="1" kern="1200" dirty="0"/>
            <a:t>Easy to understand</a:t>
          </a:r>
        </a:p>
      </dsp:txBody>
      <dsp:txXfrm>
        <a:off x="5442875" y="3479793"/>
        <a:ext cx="1015610" cy="1015610"/>
      </dsp:txXfrm>
    </dsp:sp>
    <dsp:sp modelId="{8C3F0C17-54A5-4D00-BEF7-38CA6373B9A1}">
      <dsp:nvSpPr>
        <dsp:cNvPr id="0" name=""/>
        <dsp:cNvSpPr/>
      </dsp:nvSpPr>
      <dsp:spPr>
        <a:xfrm>
          <a:off x="1459173" y="3269453"/>
          <a:ext cx="1436290" cy="143629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i="1" kern="1200" dirty="0"/>
            <a:t>Encourage engagement</a:t>
          </a:r>
        </a:p>
      </dsp:txBody>
      <dsp:txXfrm>
        <a:off x="1669513" y="3479793"/>
        <a:ext cx="1015610" cy="10156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00B0A1-9038-4E1F-8452-236327563906}">
      <dsp:nvSpPr>
        <dsp:cNvPr id="0" name=""/>
        <dsp:cNvSpPr/>
      </dsp:nvSpPr>
      <dsp:spPr>
        <a:xfrm>
          <a:off x="1833742" y="668065"/>
          <a:ext cx="4460515" cy="4460515"/>
        </a:xfrm>
        <a:prstGeom prst="blockArc">
          <a:avLst>
            <a:gd name="adj1" fmla="val 9000000"/>
            <a:gd name="adj2" fmla="val 16200000"/>
            <a:gd name="adj3" fmla="val 4637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A144DD-9A49-495C-BD90-550CAB23B1BF}">
      <dsp:nvSpPr>
        <dsp:cNvPr id="0" name=""/>
        <dsp:cNvSpPr/>
      </dsp:nvSpPr>
      <dsp:spPr>
        <a:xfrm>
          <a:off x="1833742" y="668065"/>
          <a:ext cx="4460515" cy="4460515"/>
        </a:xfrm>
        <a:prstGeom prst="blockArc">
          <a:avLst>
            <a:gd name="adj1" fmla="val 1800000"/>
            <a:gd name="adj2" fmla="val 9000000"/>
            <a:gd name="adj3" fmla="val 463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4BC3F5-11E6-4005-BFE0-BE335FDC1BDD}">
      <dsp:nvSpPr>
        <dsp:cNvPr id="0" name=""/>
        <dsp:cNvSpPr/>
      </dsp:nvSpPr>
      <dsp:spPr>
        <a:xfrm>
          <a:off x="1833742" y="668065"/>
          <a:ext cx="4460515" cy="4460515"/>
        </a:xfrm>
        <a:prstGeom prst="blockArc">
          <a:avLst>
            <a:gd name="adj1" fmla="val 16200000"/>
            <a:gd name="adj2" fmla="val 1800000"/>
            <a:gd name="adj3" fmla="val 4637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582166-3A5C-46C7-9106-9A732C0D3A90}">
      <dsp:nvSpPr>
        <dsp:cNvPr id="0" name=""/>
        <dsp:cNvSpPr/>
      </dsp:nvSpPr>
      <dsp:spPr>
        <a:xfrm>
          <a:off x="3038078" y="1872401"/>
          <a:ext cx="2051843" cy="2051843"/>
        </a:xfrm>
        <a:prstGeom prst="ellipse">
          <a:avLst/>
        </a:prstGeom>
        <a:solidFill>
          <a:srgbClr val="5DA9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#Tweetorial</a:t>
          </a:r>
          <a:endParaRPr lang="en-GB" sz="1900" kern="1200" dirty="0"/>
        </a:p>
      </dsp:txBody>
      <dsp:txXfrm>
        <a:off x="3338563" y="2172886"/>
        <a:ext cx="1450873" cy="1450873"/>
      </dsp:txXfrm>
    </dsp:sp>
    <dsp:sp modelId="{69334BA0-CF0E-4568-B5DC-0AE22D3627C9}">
      <dsp:nvSpPr>
        <dsp:cNvPr id="0" name=""/>
        <dsp:cNvSpPr/>
      </dsp:nvSpPr>
      <dsp:spPr>
        <a:xfrm>
          <a:off x="3345854" y="1626"/>
          <a:ext cx="1436290" cy="143629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i="1" kern="1200" dirty="0"/>
            <a:t>Reach a wide audience</a:t>
          </a:r>
        </a:p>
      </dsp:txBody>
      <dsp:txXfrm>
        <a:off x="3556194" y="211966"/>
        <a:ext cx="1015610" cy="1015610"/>
      </dsp:txXfrm>
    </dsp:sp>
    <dsp:sp modelId="{6CC74AA8-269B-41D8-8D1B-9BB091CFFCEC}">
      <dsp:nvSpPr>
        <dsp:cNvPr id="0" name=""/>
        <dsp:cNvSpPr/>
      </dsp:nvSpPr>
      <dsp:spPr>
        <a:xfrm>
          <a:off x="5232535" y="3269453"/>
          <a:ext cx="1436290" cy="143629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i="1" kern="1200" dirty="0"/>
            <a:t>Easy to understand</a:t>
          </a:r>
        </a:p>
      </dsp:txBody>
      <dsp:txXfrm>
        <a:off x="5442875" y="3479793"/>
        <a:ext cx="1015610" cy="1015610"/>
      </dsp:txXfrm>
    </dsp:sp>
    <dsp:sp modelId="{8C3F0C17-54A5-4D00-BEF7-38CA6373B9A1}">
      <dsp:nvSpPr>
        <dsp:cNvPr id="0" name=""/>
        <dsp:cNvSpPr/>
      </dsp:nvSpPr>
      <dsp:spPr>
        <a:xfrm>
          <a:off x="1459173" y="3269453"/>
          <a:ext cx="1436290" cy="143629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i="1" kern="1200" dirty="0"/>
            <a:t>Encourage engagement</a:t>
          </a:r>
        </a:p>
      </dsp:txBody>
      <dsp:txXfrm>
        <a:off x="1669513" y="3479793"/>
        <a:ext cx="1015610" cy="10156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DAB49-D04D-468A-A48D-94011F0BB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1DAB97-AAF4-43A6-BDBE-BBD8D4D0AB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B2CDC9-680F-4838-ADF6-53BC76FE6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497FF-EF0A-4DB3-896B-12D734792AF9}" type="datetimeFigureOut">
              <a:rPr lang="en-GB" smtClean="0"/>
              <a:t>11/06/2020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D1DCF-B157-4437-A2EB-0F45B2961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07283-1C19-4CCF-84C0-920F96C6E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2438D-F281-4754-8BE9-528F6CCC05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663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41DE8-E98D-4D3F-8168-7D064D657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559E62-94B8-4E2F-9C56-A6A9E24D8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9B535-732D-4E8A-9104-316E465DD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497FF-EF0A-4DB3-896B-12D734792AF9}" type="datetimeFigureOut">
              <a:rPr lang="en-GB" smtClean="0"/>
              <a:t>11/06/2020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A0DA8-21B1-4C73-B25F-3A2E7FE85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A7151-81C4-4088-89E2-A2B245C2D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2438D-F281-4754-8BE9-528F6CCC05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403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32C6A0-4BAF-4794-A749-0827B4C139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BECA6E-18B7-4E58-B6E0-888BBF925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9A83E-26F8-4E2F-A80D-AB72734B2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497FF-EF0A-4DB3-896B-12D734792AF9}" type="datetimeFigureOut">
              <a:rPr lang="en-GB" smtClean="0"/>
              <a:t>11/06/2020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2559F-E621-49D4-A6B8-C96C98C17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20B95-F423-49DC-8C81-8B5366F84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2438D-F281-4754-8BE9-528F6CCC05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1185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345D0-978F-4854-9856-1FEE3C121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F3485-B559-4B92-9287-AF6D232B7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7BA50F-241A-4D77-8573-77C792087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497FF-EF0A-4DB3-896B-12D734792AF9}" type="datetimeFigureOut">
              <a:rPr lang="en-GB" smtClean="0"/>
              <a:t>11/06/2020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56CC5-5C24-4F48-BA8F-B1E8A3A27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9C016-023B-4096-A8EF-21798DBBF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2438D-F281-4754-8BE9-528F6CCC05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8444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E1BBD-C472-4AD1-BCA8-7F6B7C27F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C2DDD-6F0E-4733-AFAC-DF59082C0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E31F5-6F0D-4B82-BB08-FF06725D1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497FF-EF0A-4DB3-896B-12D734792AF9}" type="datetimeFigureOut">
              <a:rPr lang="en-GB" smtClean="0"/>
              <a:t>11/06/2020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9173B8-B5EF-422A-995D-CB183474D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6FF31-BD6F-4204-8962-271E3B08F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2438D-F281-4754-8BE9-528F6CCC05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08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387B0-8BE9-4F1B-9A64-7E1C797A8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0C29D-6A37-44D7-B051-F010AEA2D2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A8B239-8B00-4517-A8F6-CF3F2C51C2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56F7B9-C96B-43C5-A0BD-86DACFE02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497FF-EF0A-4DB3-896B-12D734792AF9}" type="datetimeFigureOut">
              <a:rPr lang="en-GB" smtClean="0"/>
              <a:t>11/06/2020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6BDDFB-0AE1-4E6D-9FC4-3532F341F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C7E9C0-FF15-4F02-B836-CA7EEFF36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2438D-F281-4754-8BE9-528F6CCC05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584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9DB4C-52E1-4846-98B2-095EA26CD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BE59DB-FDD4-4B3B-8E77-7047A941E7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921BE7-94B6-4958-AB5C-5AA878102B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38D871-598A-484A-8B57-D3279B5578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49C3BF-2F53-4ACE-BAAF-47A6147C63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86375E-A0F4-415D-9AAF-92CC2138E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497FF-EF0A-4DB3-896B-12D734792AF9}" type="datetimeFigureOut">
              <a:rPr lang="en-GB" smtClean="0"/>
              <a:t>11/06/2020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623C34-36EE-4757-9C7F-DB6ABB12F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F935BB-5751-474F-8607-C5F2BB0D5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2438D-F281-4754-8BE9-528F6CCC05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101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477DE-1CE0-44E9-B1EF-AB5352B68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8AF51F-8B33-4FEA-A4FE-E9B3269E9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497FF-EF0A-4DB3-896B-12D734792AF9}" type="datetimeFigureOut">
              <a:rPr lang="en-GB" smtClean="0"/>
              <a:t>11/06/2020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1DBA28-6948-427A-B889-C2BF362FA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606FF-33C9-4AA7-AC4C-67E1DD797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2438D-F281-4754-8BE9-528F6CCC05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9662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EB2493-F45A-4368-93CB-F39765504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497FF-EF0A-4DB3-896B-12D734792AF9}" type="datetimeFigureOut">
              <a:rPr lang="en-GB" smtClean="0"/>
              <a:t>11/06/2020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2D076D-0D01-44D2-98FF-513C37AA2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03B57-DFC5-4B0B-A8E8-1066CD0AE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2438D-F281-4754-8BE9-528F6CCC05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501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DEC88-2FEB-4544-86A2-7AC18CF95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EC866-5DB7-465C-9BED-97FFFD2A8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C9BDA3-7EDC-427A-B44A-64CEDDDE25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9A6B90-DFF4-4FD1-B6DF-2D42F3F83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497FF-EF0A-4DB3-896B-12D734792AF9}" type="datetimeFigureOut">
              <a:rPr lang="en-GB" smtClean="0"/>
              <a:t>11/06/2020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08B73-9D79-4E90-8FC3-F95443803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24211-8A0B-4A50-8675-C711F1BD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2438D-F281-4754-8BE9-528F6CCC05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942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95A0D-C3F4-46FA-AA27-F1101CFC3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F204BF-82C9-4DC5-93AF-84C8479661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310F91-2396-473D-84F1-B7FE9B1DCE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3F9152-0E8F-41C5-9127-06A9431AC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497FF-EF0A-4DB3-896B-12D734792AF9}" type="datetimeFigureOut">
              <a:rPr lang="en-GB" smtClean="0"/>
              <a:t>11/06/2020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D25575-7EBD-4228-8AD4-1097C11AD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86B2A-5536-4E01-954C-3E90D3DBE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2438D-F281-4754-8BE9-528F6CCC05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373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587A1B-43C2-4827-8470-9F63AE1A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9F213-C3A9-40B6-A018-288C2C4E4E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73282-1634-4648-BA23-96A2379F7A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497FF-EF0A-4DB3-896B-12D734792AF9}" type="datetimeFigureOut">
              <a:rPr lang="en-GB" smtClean="0"/>
              <a:t>11/06/2020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4C933-D285-4169-AC0F-08AF41207C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4E77D-9CF0-4737-8BCF-635490E5C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B2438D-F281-4754-8BE9-528F6CCC05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647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emily.granger@lshtm.ac.uk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witter.com/EGranger90" TargetMode="External"/><Relationship Id="rId4" Type="http://schemas.openxmlformats.org/officeDocument/2006/relationships/hyperlink" Target="https://github.com/EmilyG602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gif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eenvogue.com/story/digital-blackface-reaction-gifs/amp?__twitter_impression=true" TargetMode="External"/><Relationship Id="rId5" Type="http://schemas.openxmlformats.org/officeDocument/2006/relationships/image" Target="../media/image15.gif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8.jpe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1.jpg"/><Relationship Id="rId4" Type="http://schemas.openxmlformats.org/officeDocument/2006/relationships/image" Target="../media/image9.jpeg"/><Relationship Id="rId9" Type="http://schemas.microsoft.com/office/2007/relationships/diagramDrawing" Target="../diagrams/drawing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8.jpe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1.jpg"/><Relationship Id="rId4" Type="http://schemas.openxmlformats.org/officeDocument/2006/relationships/image" Target="../media/image9.jpeg"/><Relationship Id="rId9" Type="http://schemas.microsoft.com/office/2007/relationships/diagramDrawing" Target="../diagrams/drawing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giphy.com/create/gifmaker" TargetMode="External"/><Relationship Id="rId3" Type="http://schemas.openxmlformats.org/officeDocument/2006/relationships/hyperlink" Target="https://twitter.com/EikoFried/status/935098850439847937" TargetMode="External"/><Relationship Id="rId7" Type="http://schemas.openxmlformats.org/officeDocument/2006/relationships/hyperlink" Target="https://t4scientists.com/" TargetMode="External"/><Relationship Id="rId2" Type="http://schemas.openxmlformats.org/officeDocument/2006/relationships/hyperlink" Target="https://twitter.com/JSheltzer/status/115082843768007475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drlynnchiu/status/1133009483041529856" TargetMode="External"/><Relationship Id="rId11" Type="http://schemas.openxmlformats.org/officeDocument/2006/relationships/image" Target="../media/image1.jpg"/><Relationship Id="rId5" Type="http://schemas.openxmlformats.org/officeDocument/2006/relationships/hyperlink" Target="https://twitter.com/Epi_D_Nique/status/1265781034156806144" TargetMode="External"/><Relationship Id="rId10" Type="http://schemas.openxmlformats.org/officeDocument/2006/relationships/hyperlink" Target="https://www.shorturl.at/" TargetMode="External"/><Relationship Id="rId4" Type="http://schemas.openxmlformats.org/officeDocument/2006/relationships/hyperlink" Target="https://twitter.com/AmJEpi/status/1212822796436484102" TargetMode="External"/><Relationship Id="rId9" Type="http://schemas.openxmlformats.org/officeDocument/2006/relationships/hyperlink" Target="https://www.bitmoji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statsepi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twitter.com/dsquintana/status/1107939982361153537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philosophy-of-science-communication/10-reasons-i-love-paper-threads-on-twitter-4a5b2b7079ef" TargetMode="External"/><Relationship Id="rId5" Type="http://schemas.openxmlformats.org/officeDocument/2006/relationships/hyperlink" Target="https://twitter.com/drlynnchiu/status/1133719453236105216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s://twitter.com/drlynnchiu" TargetMode="External"/><Relationship Id="rId9" Type="http://schemas.openxmlformats.org/officeDocument/2006/relationships/hyperlink" Target="https://twitter.com/statsepi/status/1159147243737423877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8.jpe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.jpg"/><Relationship Id="rId4" Type="http://schemas.openxmlformats.org/officeDocument/2006/relationships/image" Target="../media/image9.jpeg"/><Relationship Id="rId9" Type="http://schemas.microsoft.com/office/2007/relationships/diagramDrawing" Target="../diagrams/drawing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A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AEACA-46AC-48AF-B221-C0DE5D463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453" y="2999511"/>
            <a:ext cx="5141763" cy="170872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900" b="1" dirty="0"/>
              <a:t>Disseminating methodological work to statisticians and researchers using a </a:t>
            </a:r>
            <a:r>
              <a:rPr lang="en-US" sz="4900" b="1" dirty="0" err="1"/>
              <a:t>tweetorial</a:t>
            </a:r>
            <a:br>
              <a:rPr lang="en-US" sz="2000" dirty="0"/>
            </a:br>
            <a:br>
              <a:rPr lang="en-US" sz="1500" dirty="0"/>
            </a:br>
            <a:r>
              <a:rPr lang="en-US" sz="1500" dirty="0"/>
              <a:t> </a:t>
            </a:r>
            <a:br>
              <a:rPr lang="en-US" sz="1500" dirty="0"/>
            </a:br>
            <a:endParaRPr lang="en-US" sz="15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DBD5C99-FC0E-47B5-AF15-F5ABC9BB81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3" r="21262"/>
          <a:stretch/>
        </p:blipFill>
        <p:spPr>
          <a:xfrm>
            <a:off x="20" y="10"/>
            <a:ext cx="5860515" cy="6671723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72D983-BE55-4258-B139-8437B3511D34}"/>
              </a:ext>
            </a:extLst>
          </p:cNvPr>
          <p:cNvSpPr txBox="1"/>
          <p:nvPr/>
        </p:nvSpPr>
        <p:spPr>
          <a:xfrm>
            <a:off x="6298859" y="4438925"/>
            <a:ext cx="53329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/>
              <a:t>Emily Granger </a:t>
            </a:r>
          </a:p>
          <a:p>
            <a:pPr algn="ctr"/>
            <a:r>
              <a:rPr lang="en-GB" sz="2400" i="1" dirty="0"/>
              <a:t> </a:t>
            </a:r>
          </a:p>
          <a:p>
            <a:pPr algn="ctr"/>
            <a:r>
              <a:rPr lang="en-GB" sz="2400" dirty="0"/>
              <a:t>Email: </a:t>
            </a:r>
            <a:r>
              <a:rPr lang="en-GB" sz="2400" i="1" dirty="0">
                <a:hlinkClick r:id="rId3"/>
              </a:rPr>
              <a:t>emily.granger@lshtm.ac.uk</a:t>
            </a:r>
            <a:endParaRPr lang="en-GB" sz="2400" i="1" dirty="0"/>
          </a:p>
          <a:p>
            <a:pPr algn="ctr"/>
            <a:r>
              <a:rPr lang="en-GB" sz="2400" dirty="0" err="1"/>
              <a:t>Github</a:t>
            </a:r>
            <a:r>
              <a:rPr lang="en-GB" sz="2400" dirty="0"/>
              <a:t>: </a:t>
            </a:r>
            <a:r>
              <a:rPr lang="en-GB" sz="2400" i="1" dirty="0">
                <a:hlinkClick r:id="rId4"/>
              </a:rPr>
              <a:t>https://github.com/EmilyG602</a:t>
            </a:r>
            <a:endParaRPr lang="en-GB" sz="2400" i="1" dirty="0"/>
          </a:p>
          <a:p>
            <a:pPr algn="ctr"/>
            <a:r>
              <a:rPr lang="en-GB" sz="2400" dirty="0"/>
              <a:t>Twitter: </a:t>
            </a:r>
            <a:r>
              <a:rPr lang="en-GB" sz="2400" i="1" dirty="0">
                <a:hlinkClick r:id="rId5"/>
              </a:rPr>
              <a:t>@EGranger90</a:t>
            </a:r>
            <a:endParaRPr lang="en-GB" sz="2400" i="1" dirty="0"/>
          </a:p>
        </p:txBody>
      </p:sp>
    </p:spTree>
    <p:extLst>
      <p:ext uri="{BB962C8B-B14F-4D97-AF65-F5344CB8AC3E}">
        <p14:creationId xmlns:p14="http://schemas.microsoft.com/office/powerpoint/2010/main" val="3395318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94EF4F0-27F9-4D40-A46E-D76EA1F6F4A8}"/>
              </a:ext>
            </a:extLst>
          </p:cNvPr>
          <p:cNvSpPr/>
          <p:nvPr/>
        </p:nvSpPr>
        <p:spPr>
          <a:xfrm>
            <a:off x="7139874" y="511728"/>
            <a:ext cx="4420998" cy="2818701"/>
          </a:xfrm>
          <a:prstGeom prst="roundRect">
            <a:avLst/>
          </a:prstGeom>
          <a:solidFill>
            <a:srgbClr val="D3EAF9"/>
          </a:solidFill>
          <a:ln>
            <a:solidFill>
              <a:srgbClr val="D3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21B7AA-AD0C-4F6F-8CDF-D783B153D7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954" t="18688" r="17501" b="25824"/>
          <a:stretch/>
        </p:blipFill>
        <p:spPr>
          <a:xfrm>
            <a:off x="631128" y="1305780"/>
            <a:ext cx="5294715" cy="4246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85055E-88A2-4954-81E5-473B71BBA0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47" t="14310" r="25930"/>
          <a:stretch/>
        </p:blipFill>
        <p:spPr>
          <a:xfrm rot="12701775">
            <a:off x="2640425" y="742727"/>
            <a:ext cx="656587" cy="13420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CCCFC6-5788-41B3-A7A5-27B3A13DA3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13" r="27819"/>
          <a:stretch/>
        </p:blipFill>
        <p:spPr>
          <a:xfrm rot="18615418">
            <a:off x="4909595" y="3624918"/>
            <a:ext cx="1130507" cy="13310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D9D769-BA70-46CD-A225-8525863C87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5" t="13028" r="27059"/>
          <a:stretch/>
        </p:blipFill>
        <p:spPr>
          <a:xfrm rot="18718138">
            <a:off x="3552623" y="3622277"/>
            <a:ext cx="650380" cy="13621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90311D1-8EC7-4D60-A4F2-393149573DAB}"/>
              </a:ext>
            </a:extLst>
          </p:cNvPr>
          <p:cNvSpPr txBox="1"/>
          <p:nvPr/>
        </p:nvSpPr>
        <p:spPr>
          <a:xfrm>
            <a:off x="7277463" y="791354"/>
            <a:ext cx="43496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 hashtags to reach a wider audience</a:t>
            </a:r>
          </a:p>
          <a:p>
            <a:endParaRPr lang="en-GB" dirty="0"/>
          </a:p>
          <a:p>
            <a:pPr lvl="1"/>
            <a:endParaRPr lang="en-GB" dirty="0">
              <a:solidFill>
                <a:srgbClr val="269AE1"/>
              </a:solidFill>
            </a:endParaRPr>
          </a:p>
          <a:p>
            <a:pPr lvl="1"/>
            <a:r>
              <a:rPr lang="en-GB" dirty="0">
                <a:solidFill>
                  <a:srgbClr val="269AE1"/>
                </a:solidFill>
              </a:rPr>
              <a:t>#</a:t>
            </a:r>
            <a:r>
              <a:rPr lang="en-GB" dirty="0" err="1">
                <a:solidFill>
                  <a:srgbClr val="269AE1"/>
                </a:solidFill>
              </a:rPr>
              <a:t>MedTwitter</a:t>
            </a:r>
            <a:endParaRPr lang="en-GB" dirty="0">
              <a:solidFill>
                <a:srgbClr val="269AE1"/>
              </a:solidFill>
            </a:endParaRPr>
          </a:p>
          <a:p>
            <a:pPr lvl="1"/>
            <a:r>
              <a:rPr lang="en-GB" dirty="0">
                <a:solidFill>
                  <a:srgbClr val="269AE1"/>
                </a:solidFill>
              </a:rPr>
              <a:t>#</a:t>
            </a:r>
            <a:r>
              <a:rPr lang="en-GB" dirty="0" err="1">
                <a:solidFill>
                  <a:srgbClr val="269AE1"/>
                </a:solidFill>
              </a:rPr>
              <a:t>AcademicTwitter</a:t>
            </a:r>
            <a:endParaRPr lang="en-GB" dirty="0">
              <a:solidFill>
                <a:srgbClr val="269AE1"/>
              </a:solidFill>
            </a:endParaRPr>
          </a:p>
          <a:p>
            <a:pPr lvl="1"/>
            <a:r>
              <a:rPr lang="en-GB" dirty="0">
                <a:solidFill>
                  <a:srgbClr val="269AE1"/>
                </a:solidFill>
              </a:rPr>
              <a:t>#</a:t>
            </a:r>
            <a:r>
              <a:rPr lang="en-GB" dirty="0" err="1">
                <a:solidFill>
                  <a:srgbClr val="269AE1"/>
                </a:solidFill>
              </a:rPr>
              <a:t>AcademicChatter</a:t>
            </a:r>
            <a:endParaRPr lang="en-GB" dirty="0">
              <a:solidFill>
                <a:srgbClr val="269AE1"/>
              </a:solidFill>
            </a:endParaRPr>
          </a:p>
          <a:p>
            <a:pPr lvl="1"/>
            <a:r>
              <a:rPr lang="en-GB" dirty="0">
                <a:solidFill>
                  <a:srgbClr val="269AE1"/>
                </a:solidFill>
              </a:rPr>
              <a:t>#</a:t>
            </a:r>
            <a:r>
              <a:rPr lang="en-GB" dirty="0" err="1">
                <a:solidFill>
                  <a:srgbClr val="269AE1"/>
                </a:solidFill>
              </a:rPr>
              <a:t>PhDChat</a:t>
            </a:r>
            <a:endParaRPr lang="en-GB" dirty="0">
              <a:solidFill>
                <a:srgbClr val="269AE1"/>
              </a:solidFill>
            </a:endParaRPr>
          </a:p>
          <a:p>
            <a:pPr lvl="1"/>
            <a:endParaRPr lang="en-GB" dirty="0">
              <a:solidFill>
                <a:srgbClr val="269A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002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081EBC7-FB60-42F0-898C-35C93B189A31}"/>
              </a:ext>
            </a:extLst>
          </p:cNvPr>
          <p:cNvSpPr/>
          <p:nvPr/>
        </p:nvSpPr>
        <p:spPr>
          <a:xfrm>
            <a:off x="7139874" y="3793222"/>
            <a:ext cx="4420998" cy="2818701"/>
          </a:xfrm>
          <a:prstGeom prst="roundRect">
            <a:avLst/>
          </a:prstGeom>
          <a:solidFill>
            <a:srgbClr val="D3EAF9"/>
          </a:solidFill>
          <a:ln>
            <a:solidFill>
              <a:srgbClr val="D3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A30FC97-D0D2-485A-B780-E4DCC464DC13}"/>
              </a:ext>
            </a:extLst>
          </p:cNvPr>
          <p:cNvSpPr/>
          <p:nvPr/>
        </p:nvSpPr>
        <p:spPr>
          <a:xfrm>
            <a:off x="7139874" y="511728"/>
            <a:ext cx="4420998" cy="2818701"/>
          </a:xfrm>
          <a:prstGeom prst="roundRect">
            <a:avLst/>
          </a:prstGeom>
          <a:solidFill>
            <a:srgbClr val="D3EAF9"/>
          </a:solidFill>
          <a:ln>
            <a:solidFill>
              <a:srgbClr val="D3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21B7AA-AD0C-4F6F-8CDF-D783B153D7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954" t="18688" r="17501" b="25824"/>
          <a:stretch/>
        </p:blipFill>
        <p:spPr>
          <a:xfrm>
            <a:off x="631128" y="1305780"/>
            <a:ext cx="5294715" cy="42464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D9D769-BA70-46CD-A225-8525863C87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5" t="13028" r="27059"/>
          <a:stretch/>
        </p:blipFill>
        <p:spPr>
          <a:xfrm rot="10800000">
            <a:off x="3753959" y="1305780"/>
            <a:ext cx="650380" cy="13621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C55329-DA7A-464A-A88A-D9722DFA4812}"/>
              </a:ext>
            </a:extLst>
          </p:cNvPr>
          <p:cNvSpPr txBox="1"/>
          <p:nvPr/>
        </p:nvSpPr>
        <p:spPr>
          <a:xfrm>
            <a:off x="7277463" y="791354"/>
            <a:ext cx="43496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 hashtags to reach a wider audience</a:t>
            </a:r>
          </a:p>
          <a:p>
            <a:endParaRPr lang="en-GB" dirty="0"/>
          </a:p>
          <a:p>
            <a:pPr lvl="1"/>
            <a:endParaRPr lang="en-GB" dirty="0">
              <a:solidFill>
                <a:srgbClr val="269AE1"/>
              </a:solidFill>
            </a:endParaRPr>
          </a:p>
          <a:p>
            <a:pPr lvl="1"/>
            <a:r>
              <a:rPr lang="en-GB" dirty="0">
                <a:solidFill>
                  <a:srgbClr val="269AE1"/>
                </a:solidFill>
              </a:rPr>
              <a:t>#</a:t>
            </a:r>
            <a:r>
              <a:rPr lang="en-GB" dirty="0" err="1">
                <a:solidFill>
                  <a:srgbClr val="269AE1"/>
                </a:solidFill>
              </a:rPr>
              <a:t>MedTwitter</a:t>
            </a:r>
            <a:endParaRPr lang="en-GB" dirty="0">
              <a:solidFill>
                <a:srgbClr val="269AE1"/>
              </a:solidFill>
            </a:endParaRPr>
          </a:p>
          <a:p>
            <a:pPr lvl="1"/>
            <a:r>
              <a:rPr lang="en-GB" dirty="0">
                <a:solidFill>
                  <a:srgbClr val="269AE1"/>
                </a:solidFill>
              </a:rPr>
              <a:t>#</a:t>
            </a:r>
            <a:r>
              <a:rPr lang="en-GB" dirty="0" err="1">
                <a:solidFill>
                  <a:srgbClr val="269AE1"/>
                </a:solidFill>
              </a:rPr>
              <a:t>AcademicTwitter</a:t>
            </a:r>
            <a:endParaRPr lang="en-GB" dirty="0">
              <a:solidFill>
                <a:srgbClr val="269AE1"/>
              </a:solidFill>
            </a:endParaRPr>
          </a:p>
          <a:p>
            <a:pPr lvl="1"/>
            <a:r>
              <a:rPr lang="en-GB" dirty="0">
                <a:solidFill>
                  <a:srgbClr val="269AE1"/>
                </a:solidFill>
              </a:rPr>
              <a:t>#</a:t>
            </a:r>
            <a:r>
              <a:rPr lang="en-GB" dirty="0" err="1">
                <a:solidFill>
                  <a:srgbClr val="269AE1"/>
                </a:solidFill>
              </a:rPr>
              <a:t>AcademicChatter</a:t>
            </a:r>
            <a:endParaRPr lang="en-GB" dirty="0">
              <a:solidFill>
                <a:srgbClr val="269AE1"/>
              </a:solidFill>
            </a:endParaRPr>
          </a:p>
          <a:p>
            <a:pPr lvl="1"/>
            <a:r>
              <a:rPr lang="en-GB" dirty="0">
                <a:solidFill>
                  <a:srgbClr val="269AE1"/>
                </a:solidFill>
              </a:rPr>
              <a:t>#</a:t>
            </a:r>
            <a:r>
              <a:rPr lang="en-GB" dirty="0" err="1">
                <a:solidFill>
                  <a:srgbClr val="269AE1"/>
                </a:solidFill>
              </a:rPr>
              <a:t>PhDChat</a:t>
            </a:r>
            <a:endParaRPr lang="en-GB" dirty="0">
              <a:solidFill>
                <a:srgbClr val="269AE1"/>
              </a:solidFill>
            </a:endParaRPr>
          </a:p>
          <a:p>
            <a:pPr lvl="1"/>
            <a:endParaRPr lang="en-GB" dirty="0">
              <a:solidFill>
                <a:srgbClr val="269AE1"/>
              </a:solidFill>
            </a:endParaRPr>
          </a:p>
          <a:p>
            <a:pPr algn="r"/>
            <a:endParaRPr lang="en-GB" dirty="0">
              <a:solidFill>
                <a:srgbClr val="269AE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Tag relevant people and organisations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A82072-BFB5-4FD4-9EF5-B4B0798D48F8}"/>
              </a:ext>
            </a:extLst>
          </p:cNvPr>
          <p:cNvSpPr txBox="1"/>
          <p:nvPr/>
        </p:nvSpPr>
        <p:spPr>
          <a:xfrm>
            <a:off x="7344575" y="4013076"/>
            <a:ext cx="43496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Tag relevant people and organisations:</a:t>
            </a:r>
          </a:p>
          <a:p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Co-authors and collaborators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Research centres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Funders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Journal</a:t>
            </a:r>
          </a:p>
          <a:p>
            <a:pPr lvl="1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Encourage retweets!</a:t>
            </a:r>
          </a:p>
          <a:p>
            <a:pPr algn="r"/>
            <a:endParaRPr lang="en-GB" dirty="0">
              <a:solidFill>
                <a:srgbClr val="269A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489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5F4B55A-C426-4B79-92D8-2131ECCB825A}"/>
              </a:ext>
            </a:extLst>
          </p:cNvPr>
          <p:cNvGrpSpPr/>
          <p:nvPr/>
        </p:nvGrpSpPr>
        <p:grpSpPr>
          <a:xfrm>
            <a:off x="316722" y="830717"/>
            <a:ext cx="5294716" cy="5196566"/>
            <a:chOff x="6079958" y="830717"/>
            <a:chExt cx="5294716" cy="519656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F5F21F4-379B-4B0E-94BD-C8B073E7F4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3182" t="18149" r="16970" b="12895"/>
            <a:stretch/>
          </p:blipFill>
          <p:spPr>
            <a:xfrm>
              <a:off x="6079958" y="830717"/>
              <a:ext cx="5294716" cy="5196566"/>
            </a:xfrm>
            <a:prstGeom prst="rect">
              <a:avLst/>
            </a:prstGeom>
          </p:spPr>
        </p:pic>
        <p:pic>
          <p:nvPicPr>
            <p:cNvPr id="6" name="Picture 5" descr="A person looking at the camera&#10;&#10;Description automatically generated">
              <a:extLst>
                <a:ext uri="{FF2B5EF4-FFF2-40B4-BE49-F238E27FC236}">
                  <a16:creationId xmlns:a16="http://schemas.microsoft.com/office/drawing/2014/main" id="{09126EA5-9EDA-4269-AACD-403C8CFD2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2491" y="2250258"/>
              <a:ext cx="4439689" cy="3430669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B8D10E2-19C7-4675-9A2D-FB7B316337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339" t="18257" r="17019" b="16912"/>
          <a:stretch/>
        </p:blipFill>
        <p:spPr>
          <a:xfrm>
            <a:off x="6312116" y="1643477"/>
            <a:ext cx="5038774" cy="4450918"/>
          </a:xfrm>
          <a:prstGeom prst="rect">
            <a:avLst/>
          </a:prstGeom>
        </p:spPr>
      </p:pic>
      <p:pic>
        <p:nvPicPr>
          <p:cNvPr id="19" name="Picture 18" descr="A cat sitting on a couch&#10;&#10;Description automatically generated">
            <a:extLst>
              <a:ext uri="{FF2B5EF4-FFF2-40B4-BE49-F238E27FC236}">
                <a16:creationId xmlns:a16="http://schemas.microsoft.com/office/drawing/2014/main" id="{226E94FD-53DE-4F1D-B8B0-ACDE0739D7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390" y="3080638"/>
            <a:ext cx="47625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85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5F4B55A-C426-4B79-92D8-2131ECCB825A}"/>
              </a:ext>
            </a:extLst>
          </p:cNvPr>
          <p:cNvGrpSpPr/>
          <p:nvPr/>
        </p:nvGrpSpPr>
        <p:grpSpPr>
          <a:xfrm>
            <a:off x="316722" y="830717"/>
            <a:ext cx="5294716" cy="5196566"/>
            <a:chOff x="6079958" y="830717"/>
            <a:chExt cx="5294716" cy="519656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F5F21F4-379B-4B0E-94BD-C8B073E7F4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3182" t="18149" r="16970" b="12895"/>
            <a:stretch/>
          </p:blipFill>
          <p:spPr>
            <a:xfrm>
              <a:off x="6079958" y="830717"/>
              <a:ext cx="5294716" cy="5196566"/>
            </a:xfrm>
            <a:prstGeom prst="rect">
              <a:avLst/>
            </a:prstGeom>
          </p:spPr>
        </p:pic>
        <p:pic>
          <p:nvPicPr>
            <p:cNvPr id="6" name="Picture 5" descr="A person looking at the camera&#10;&#10;Description automatically generated">
              <a:extLst>
                <a:ext uri="{FF2B5EF4-FFF2-40B4-BE49-F238E27FC236}">
                  <a16:creationId xmlns:a16="http://schemas.microsoft.com/office/drawing/2014/main" id="{09126EA5-9EDA-4269-AACD-403C8CFD2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2491" y="2250258"/>
              <a:ext cx="4439689" cy="3430669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B8D10E2-19C7-4675-9A2D-FB7B316337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339" t="18257" r="17019" b="16912"/>
          <a:stretch/>
        </p:blipFill>
        <p:spPr>
          <a:xfrm>
            <a:off x="6312116" y="1643477"/>
            <a:ext cx="5038774" cy="4450918"/>
          </a:xfrm>
          <a:prstGeom prst="rect">
            <a:avLst/>
          </a:prstGeom>
        </p:spPr>
      </p:pic>
      <p:pic>
        <p:nvPicPr>
          <p:cNvPr id="19" name="Picture 18" descr="A cat sitting on a couch&#10;&#10;Description automatically generated">
            <a:extLst>
              <a:ext uri="{FF2B5EF4-FFF2-40B4-BE49-F238E27FC236}">
                <a16:creationId xmlns:a16="http://schemas.microsoft.com/office/drawing/2014/main" id="{226E94FD-53DE-4F1D-B8B0-ACDE0739D7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390" y="3080638"/>
            <a:ext cx="4762500" cy="2676525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C1C2DC-5166-407A-948C-E33265684EAE}"/>
              </a:ext>
            </a:extLst>
          </p:cNvPr>
          <p:cNvSpPr/>
          <p:nvPr/>
        </p:nvSpPr>
        <p:spPr>
          <a:xfrm>
            <a:off x="234892" y="176169"/>
            <a:ext cx="3624044" cy="536895"/>
          </a:xfrm>
          <a:prstGeom prst="roundRect">
            <a:avLst/>
          </a:prstGeom>
          <a:solidFill>
            <a:srgbClr val="5DA9DD"/>
          </a:solidFill>
          <a:ln>
            <a:solidFill>
              <a:srgbClr val="5DA9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I’ve since learnt about </a:t>
            </a:r>
            <a:r>
              <a:rPr lang="en-GB" sz="1600" dirty="0">
                <a:hlinkClick r:id="rId6"/>
              </a:rPr>
              <a:t>digital blackface</a:t>
            </a:r>
            <a:r>
              <a:rPr lang="en-GB" sz="1600" dirty="0"/>
              <a:t>; please be mindful of this when using gifs</a:t>
            </a:r>
          </a:p>
        </p:txBody>
      </p:sp>
    </p:spTree>
    <p:extLst>
      <p:ext uri="{BB962C8B-B14F-4D97-AF65-F5344CB8AC3E}">
        <p14:creationId xmlns:p14="http://schemas.microsoft.com/office/powerpoint/2010/main" val="4050882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CCD1DF-8E82-41B7-B924-5E344C21A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8" y="509587"/>
            <a:ext cx="5715000" cy="5838825"/>
          </a:xfrm>
          <a:prstGeom prst="rect">
            <a:avLst/>
          </a:prstGeom>
        </p:spPr>
      </p:pic>
      <p:pic>
        <p:nvPicPr>
          <p:cNvPr id="9" name="Picture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ACB2A14-73A4-4341-805E-14E15A4E0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389" y="434065"/>
            <a:ext cx="5937788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5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C54718-DFA2-4B53-B855-33C813D8E9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954" t="17879" r="16743" b="4815"/>
          <a:stretch/>
        </p:blipFill>
        <p:spPr>
          <a:xfrm>
            <a:off x="523912" y="822399"/>
            <a:ext cx="4868079" cy="521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630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C54718-DFA2-4B53-B855-33C813D8E9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62954" t="17879" r="16743" b="4815"/>
          <a:stretch/>
        </p:blipFill>
        <p:spPr>
          <a:xfrm>
            <a:off x="523912" y="822399"/>
            <a:ext cx="4868079" cy="52132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F8915C-84E8-487B-8EC9-48D5D2CA11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954" t="17879" r="16933" b="13434"/>
          <a:stretch/>
        </p:blipFill>
        <p:spPr>
          <a:xfrm>
            <a:off x="6096000" y="822399"/>
            <a:ext cx="5444836" cy="522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07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C54718-DFA2-4B53-B855-33C813D8E9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62954" t="17879" r="16743" b="4815"/>
          <a:stretch/>
        </p:blipFill>
        <p:spPr>
          <a:xfrm>
            <a:off x="523912" y="822399"/>
            <a:ext cx="4868079" cy="52132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78FCCCF-0956-4EA9-A7DF-7033D7AB1B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727" t="17610" r="17197" b="8855"/>
          <a:stretch/>
        </p:blipFill>
        <p:spPr>
          <a:xfrm>
            <a:off x="6096000" y="822399"/>
            <a:ext cx="5368889" cy="553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71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C54718-DFA2-4B53-B855-33C813D8E9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62954" t="17879" r="16743" b="4815"/>
          <a:stretch/>
        </p:blipFill>
        <p:spPr>
          <a:xfrm>
            <a:off x="523912" y="822399"/>
            <a:ext cx="4868079" cy="52132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CFF320-5317-40C9-B56E-AACEB12BEE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803" t="16801" r="17046" b="11010"/>
          <a:stretch/>
        </p:blipFill>
        <p:spPr>
          <a:xfrm>
            <a:off x="5821451" y="284612"/>
            <a:ext cx="5708073" cy="575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26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3EA66CA-B0FB-4491-BEDA-7686A10BE7B1}"/>
              </a:ext>
            </a:extLst>
          </p:cNvPr>
          <p:cNvSpPr/>
          <p:nvPr/>
        </p:nvSpPr>
        <p:spPr>
          <a:xfrm>
            <a:off x="7139874" y="511728"/>
            <a:ext cx="4420998" cy="2055303"/>
          </a:xfrm>
          <a:prstGeom prst="roundRect">
            <a:avLst/>
          </a:prstGeom>
          <a:solidFill>
            <a:srgbClr val="D3EAF9"/>
          </a:solidFill>
          <a:ln>
            <a:solidFill>
              <a:srgbClr val="D3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344EE5-4246-421C-9D5F-6C93379A2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651" t="18148" r="16440" b="11548"/>
          <a:stretch/>
        </p:blipFill>
        <p:spPr>
          <a:xfrm>
            <a:off x="704510" y="879763"/>
            <a:ext cx="5391490" cy="50984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9F2AFE-00E8-4D04-B831-E72A0DA50B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5" t="13028" r="27059"/>
          <a:stretch/>
        </p:blipFill>
        <p:spPr>
          <a:xfrm rot="14124825">
            <a:off x="5624704" y="1708450"/>
            <a:ext cx="650380" cy="13621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8D353D-DC8D-4CDA-A0D1-C0F4A6E2D817}"/>
              </a:ext>
            </a:extLst>
          </p:cNvPr>
          <p:cNvSpPr txBox="1"/>
          <p:nvPr/>
        </p:nvSpPr>
        <p:spPr>
          <a:xfrm>
            <a:off x="7277463" y="791354"/>
            <a:ext cx="43496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Include link to your paper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Better to do this in the first tweet!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Can shorten weblinks to save space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Thank your readers and those who helped you with the research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059927-68DF-46B4-B8A4-423A420E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463" y="2846657"/>
            <a:ext cx="379095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75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D9D341F-FDC5-4AB3-B124-E8F78FE22BAF}"/>
              </a:ext>
            </a:extLst>
          </p:cNvPr>
          <p:cNvSpPr/>
          <p:nvPr/>
        </p:nvSpPr>
        <p:spPr>
          <a:xfrm>
            <a:off x="517236" y="436799"/>
            <a:ext cx="4121876" cy="2992202"/>
          </a:xfrm>
          <a:prstGeom prst="rect">
            <a:avLst/>
          </a:prstGeom>
          <a:solidFill>
            <a:srgbClr val="5DA9DD"/>
          </a:solidFill>
          <a:ln>
            <a:solidFill>
              <a:srgbClr val="5DA9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dirty="0"/>
              <a:t>What is a #</a:t>
            </a:r>
            <a:r>
              <a:rPr lang="en-GB" sz="6000" dirty="0" err="1"/>
              <a:t>tweetorial</a:t>
            </a:r>
            <a:r>
              <a:rPr lang="en-GB" sz="6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76283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7F2981-7F62-4C87-BCD0-22A6E13E4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794" y="5175281"/>
            <a:ext cx="1571845" cy="15718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2923A0-E89A-4530-AE03-5A307AFC0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086" y="110873"/>
            <a:ext cx="2401496" cy="17010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F94E2C-1441-4CCC-AE14-6435F43844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4"/>
          <a:stretch/>
        </p:blipFill>
        <p:spPr>
          <a:xfrm>
            <a:off x="4660208" y="5221612"/>
            <a:ext cx="2401496" cy="16363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ADF93BA-D1D6-48FB-9B1B-992BC944A3D3}"/>
              </a:ext>
            </a:extLst>
          </p:cNvPr>
          <p:cNvSpPr/>
          <p:nvPr/>
        </p:nvSpPr>
        <p:spPr>
          <a:xfrm>
            <a:off x="475291" y="409192"/>
            <a:ext cx="4121876" cy="5984401"/>
          </a:xfrm>
          <a:prstGeom prst="rect">
            <a:avLst/>
          </a:prstGeom>
          <a:solidFill>
            <a:srgbClr val="5DA9DD"/>
          </a:solidFill>
          <a:ln>
            <a:solidFill>
              <a:srgbClr val="5DA9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dirty="0"/>
              <a:t>What </a:t>
            </a:r>
          </a:p>
          <a:p>
            <a:pPr algn="ctr"/>
            <a:r>
              <a:rPr lang="en-GB" sz="6000" dirty="0"/>
              <a:t>makes </a:t>
            </a:r>
          </a:p>
          <a:p>
            <a:pPr algn="ctr"/>
            <a:r>
              <a:rPr lang="en-GB" sz="6000" dirty="0"/>
              <a:t>a </a:t>
            </a:r>
          </a:p>
          <a:p>
            <a:pPr algn="ctr"/>
            <a:r>
              <a:rPr lang="en-GB" sz="6000" dirty="0"/>
              <a:t>great </a:t>
            </a:r>
          </a:p>
          <a:p>
            <a:pPr algn="ctr"/>
            <a:r>
              <a:rPr lang="en-GB" sz="6000" dirty="0"/>
              <a:t>#</a:t>
            </a:r>
            <a:r>
              <a:rPr lang="en-GB" sz="6000" dirty="0" err="1"/>
              <a:t>tweetorial</a:t>
            </a:r>
            <a:r>
              <a:rPr lang="en-GB" sz="6000" dirty="0"/>
              <a:t>?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C391677-7E4D-42D7-A9B0-3B25980346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7298484"/>
              </p:ext>
            </p:extLst>
          </p:nvPr>
        </p:nvGraphicFramePr>
        <p:xfrm>
          <a:off x="4442692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9" name="Oval 18">
            <a:extLst>
              <a:ext uri="{FF2B5EF4-FFF2-40B4-BE49-F238E27FC236}">
                <a16:creationId xmlns:a16="http://schemas.microsoft.com/office/drawing/2014/main" id="{1CFE2E06-D134-41C1-BEAD-DFE48A007B3B}"/>
              </a:ext>
            </a:extLst>
          </p:cNvPr>
          <p:cNvSpPr/>
          <p:nvPr/>
        </p:nvSpPr>
        <p:spPr>
          <a:xfrm>
            <a:off x="7828623" y="2751100"/>
            <a:ext cx="1326393" cy="12480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A8054E4C-E4D1-4487-8898-4A70D7A474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128" y="3031849"/>
            <a:ext cx="1017241" cy="73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12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7F2981-7F62-4C87-BCD0-22A6E13E4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794" y="5175281"/>
            <a:ext cx="1571845" cy="15718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2923A0-E89A-4530-AE03-5A307AFC0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086" y="110873"/>
            <a:ext cx="2401496" cy="17010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F94E2C-1441-4CCC-AE14-6435F43844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4"/>
          <a:stretch/>
        </p:blipFill>
        <p:spPr>
          <a:xfrm>
            <a:off x="4660208" y="5221612"/>
            <a:ext cx="2401496" cy="1636388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C391677-7E4D-42D7-A9B0-3B25980346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9946394"/>
              </p:ext>
            </p:extLst>
          </p:nvPr>
        </p:nvGraphicFramePr>
        <p:xfrm>
          <a:off x="4442692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9" name="Oval 18">
            <a:extLst>
              <a:ext uri="{FF2B5EF4-FFF2-40B4-BE49-F238E27FC236}">
                <a16:creationId xmlns:a16="http://schemas.microsoft.com/office/drawing/2014/main" id="{1CFE2E06-D134-41C1-BEAD-DFE48A007B3B}"/>
              </a:ext>
            </a:extLst>
          </p:cNvPr>
          <p:cNvSpPr/>
          <p:nvPr/>
        </p:nvSpPr>
        <p:spPr>
          <a:xfrm>
            <a:off x="7828623" y="2751100"/>
            <a:ext cx="1326393" cy="12480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A8054E4C-E4D1-4487-8898-4A70D7A474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128" y="3031849"/>
            <a:ext cx="1017241" cy="7390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600339-EBA5-4842-AE6C-33CFD61511AA}"/>
              </a:ext>
            </a:extLst>
          </p:cNvPr>
          <p:cNvSpPr/>
          <p:nvPr/>
        </p:nvSpPr>
        <p:spPr>
          <a:xfrm>
            <a:off x="534014" y="2407639"/>
            <a:ext cx="4105098" cy="1970842"/>
          </a:xfrm>
          <a:prstGeom prst="rect">
            <a:avLst/>
          </a:prstGeom>
          <a:solidFill>
            <a:srgbClr val="A5A5A5"/>
          </a:solidFill>
          <a:ln>
            <a:solidFill>
              <a:srgbClr val="A5A5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473612-C9C5-4C7F-88ED-4B6CA62B672B}"/>
              </a:ext>
            </a:extLst>
          </p:cNvPr>
          <p:cNvSpPr/>
          <p:nvPr/>
        </p:nvSpPr>
        <p:spPr>
          <a:xfrm>
            <a:off x="534014" y="4378481"/>
            <a:ext cx="4105098" cy="196607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33E52D-A659-4A5B-85EC-3DAE3359393A}"/>
              </a:ext>
            </a:extLst>
          </p:cNvPr>
          <p:cNvSpPr/>
          <p:nvPr/>
        </p:nvSpPr>
        <p:spPr>
          <a:xfrm>
            <a:off x="534014" y="436797"/>
            <a:ext cx="4105098" cy="1970842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E5C10E-D4C8-44F9-839C-217065137734}"/>
              </a:ext>
            </a:extLst>
          </p:cNvPr>
          <p:cNvSpPr txBox="1"/>
          <p:nvPr/>
        </p:nvSpPr>
        <p:spPr>
          <a:xfrm>
            <a:off x="534013" y="2407639"/>
            <a:ext cx="41050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chemeClr val="bg1"/>
                </a:solidFill>
              </a:rPr>
              <a:t>Easy to understand:</a:t>
            </a:r>
          </a:p>
          <a:p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Plain language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Define your acronyms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One point per tweet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Informative visuals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56918-08C1-49CD-A21F-27AA07A60296}"/>
              </a:ext>
            </a:extLst>
          </p:cNvPr>
          <p:cNvSpPr txBox="1"/>
          <p:nvPr/>
        </p:nvSpPr>
        <p:spPr>
          <a:xfrm>
            <a:off x="534013" y="436797"/>
            <a:ext cx="41050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chemeClr val="bg1"/>
                </a:solidFill>
              </a:rPr>
              <a:t>Wide audience: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Use hashtags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Tag authors and collaborators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Tag funders and journal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Encourage authors to retweet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C03CED-2A5B-4BF6-926A-C4387386661C}"/>
              </a:ext>
            </a:extLst>
          </p:cNvPr>
          <p:cNvSpPr txBox="1"/>
          <p:nvPr/>
        </p:nvSpPr>
        <p:spPr>
          <a:xfrm>
            <a:off x="534012" y="4378481"/>
            <a:ext cx="41050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chemeClr val="bg1"/>
                </a:solidFill>
              </a:rPr>
              <a:t>Engagement: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Use of GIFs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Twitter polls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Link to other relevant research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Link to paper in the first tweet</a:t>
            </a:r>
          </a:p>
        </p:txBody>
      </p:sp>
    </p:spTree>
    <p:extLst>
      <p:ext uri="{BB962C8B-B14F-4D97-AF65-F5344CB8AC3E}">
        <p14:creationId xmlns:p14="http://schemas.microsoft.com/office/powerpoint/2010/main" val="135056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A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AEACA-46AC-48AF-B221-C0DE5D463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6472" y="1280888"/>
            <a:ext cx="4645250" cy="479367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200" b="1" dirty="0"/>
              <a:t>#</a:t>
            </a:r>
            <a:r>
              <a:rPr lang="en-US" sz="2200" b="1" dirty="0" err="1"/>
              <a:t>Tweetorial</a:t>
            </a:r>
            <a:r>
              <a:rPr lang="en-US" sz="2200" b="1" dirty="0"/>
              <a:t> examples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@</a:t>
            </a:r>
            <a:r>
              <a:rPr lang="en-US" sz="2000" dirty="0" err="1"/>
              <a:t>Jsheltzer:</a:t>
            </a:r>
            <a:r>
              <a:rPr lang="en-US" sz="2000" dirty="0" err="1">
                <a:hlinkClick r:id="rId2"/>
              </a:rPr>
              <a:t>survival</a:t>
            </a:r>
            <a:r>
              <a:rPr lang="en-US" sz="2000" dirty="0">
                <a:hlinkClick r:id="rId2"/>
              </a:rPr>
              <a:t> analysis</a:t>
            </a:r>
            <a:br>
              <a:rPr lang="en-US" sz="2000" dirty="0"/>
            </a:br>
            <a:r>
              <a:rPr lang="en-US" sz="2000" dirty="0"/>
              <a:t>@</a:t>
            </a:r>
            <a:r>
              <a:rPr lang="en-US" sz="2000" dirty="0" err="1"/>
              <a:t>EikoFried:</a:t>
            </a:r>
            <a:r>
              <a:rPr lang="en-US" sz="2000" dirty="0" err="1">
                <a:hlinkClick r:id="rId3"/>
              </a:rPr>
              <a:t>clinical</a:t>
            </a:r>
            <a:r>
              <a:rPr lang="en-US" sz="2000" dirty="0">
                <a:hlinkClick r:id="rId3"/>
              </a:rPr>
              <a:t> psychology</a:t>
            </a:r>
            <a:br>
              <a:rPr lang="en-US" sz="2000" dirty="0"/>
            </a:br>
            <a:r>
              <a:rPr lang="en-US" sz="2000" dirty="0"/>
              <a:t>@</a:t>
            </a:r>
            <a:r>
              <a:rPr lang="en-US" sz="2000" dirty="0" err="1"/>
              <a:t>AmJEpi</a:t>
            </a:r>
            <a:r>
              <a:rPr lang="en-US" sz="2000" dirty="0"/>
              <a:t>: </a:t>
            </a:r>
            <a:r>
              <a:rPr lang="en-US" sz="2000" dirty="0">
                <a:hlinkClick r:id="rId4"/>
              </a:rPr>
              <a:t>e-values</a:t>
            </a:r>
            <a:br>
              <a:rPr lang="en-US" sz="2000" dirty="0"/>
            </a:br>
            <a:r>
              <a:rPr lang="en-US" sz="2000" dirty="0"/>
              <a:t>@</a:t>
            </a:r>
            <a:r>
              <a:rPr lang="en-US" sz="2000" dirty="0" err="1"/>
              <a:t>Epi_D_Nique</a:t>
            </a:r>
            <a:r>
              <a:rPr lang="en-US" sz="2000" dirty="0"/>
              <a:t>: </a:t>
            </a:r>
            <a:r>
              <a:rPr lang="en-US" sz="2000" dirty="0">
                <a:hlinkClick r:id="rId5"/>
              </a:rPr>
              <a:t>collider bias</a:t>
            </a:r>
            <a:br>
              <a:rPr lang="en-US" sz="2000" dirty="0"/>
            </a:br>
            <a:r>
              <a:rPr lang="en-US" sz="2000" dirty="0"/>
              <a:t>@</a:t>
            </a:r>
            <a:r>
              <a:rPr lang="en-US" sz="2000" dirty="0" err="1"/>
              <a:t>drlynnchiu’s</a:t>
            </a:r>
            <a:r>
              <a:rPr lang="en-US" sz="2000" dirty="0"/>
              <a:t> collection of #</a:t>
            </a:r>
            <a:r>
              <a:rPr lang="en-US" sz="2000" dirty="0" err="1"/>
              <a:t>tweetorials</a:t>
            </a:r>
            <a:r>
              <a:rPr lang="en-US" sz="2000" dirty="0"/>
              <a:t> </a:t>
            </a:r>
            <a:r>
              <a:rPr lang="en-US" sz="2000" dirty="0">
                <a:hlinkClick r:id="rId6"/>
              </a:rPr>
              <a:t>here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Search #</a:t>
            </a:r>
            <a:r>
              <a:rPr lang="en-US" sz="2000" dirty="0" err="1"/>
              <a:t>Tweetorial</a:t>
            </a:r>
            <a:r>
              <a:rPr lang="en-US" sz="2000" dirty="0"/>
              <a:t> in Twitter for more examples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r>
              <a:rPr lang="en-US" sz="2200" b="1" dirty="0"/>
              <a:t>#Resources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-Twitter for scientists: </a:t>
            </a:r>
            <a:r>
              <a:rPr lang="en-GB" sz="2000" dirty="0">
                <a:hlinkClick r:id="rId7"/>
              </a:rPr>
              <a:t>https://t4scientists.com/</a:t>
            </a:r>
            <a:r>
              <a:rPr lang="en-GB" sz="2000" dirty="0"/>
              <a:t>  </a:t>
            </a:r>
            <a:br>
              <a:rPr lang="en-GB" sz="2000" dirty="0"/>
            </a:br>
            <a:r>
              <a:rPr lang="en-GB" sz="2000" dirty="0"/>
              <a:t>-Create your own GIFs:</a:t>
            </a:r>
            <a:r>
              <a:rPr lang="en-GB" sz="2000" dirty="0">
                <a:hlinkClick r:id="rId8"/>
              </a:rPr>
              <a:t> https://giphy.com/create/gifmaker</a:t>
            </a:r>
            <a:br>
              <a:rPr lang="en-GB" sz="2000" dirty="0"/>
            </a:br>
            <a:r>
              <a:rPr lang="en-GB" sz="2000" dirty="0"/>
              <a:t>-Create a </a:t>
            </a:r>
            <a:r>
              <a:rPr lang="en-GB" sz="2000" dirty="0" err="1"/>
              <a:t>bitmoji</a:t>
            </a:r>
            <a:r>
              <a:rPr lang="en-GB" sz="2000" dirty="0"/>
              <a:t>: </a:t>
            </a:r>
            <a:r>
              <a:rPr lang="en-GB" sz="2000" dirty="0">
                <a:hlinkClick r:id="rId9"/>
              </a:rPr>
              <a:t>https://www.bitmoji.com/</a:t>
            </a:r>
            <a:r>
              <a:rPr lang="en-GB" sz="2000" dirty="0"/>
              <a:t> </a:t>
            </a:r>
            <a:br>
              <a:rPr lang="en-US" sz="2000" dirty="0"/>
            </a:br>
            <a:r>
              <a:rPr lang="en-US" sz="2000" dirty="0"/>
              <a:t>-Shorten website links: </a:t>
            </a:r>
            <a:r>
              <a:rPr lang="en-GB" sz="2000" dirty="0">
                <a:hlinkClick r:id="rId10"/>
              </a:rPr>
              <a:t>https://www.shorturl.at/</a:t>
            </a:r>
            <a:r>
              <a:rPr lang="en-GB" sz="2000" dirty="0"/>
              <a:t> </a:t>
            </a:r>
            <a:br>
              <a:rPr lang="en-US" sz="1500" dirty="0"/>
            </a:br>
            <a:r>
              <a:rPr lang="en-US" sz="1500" dirty="0"/>
              <a:t> </a:t>
            </a:r>
            <a:br>
              <a:rPr lang="en-US" sz="1500" dirty="0"/>
            </a:br>
            <a:endParaRPr lang="en-US" sz="15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DBD5C99-FC0E-47B5-AF15-F5ABC9BB814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3" r="21262"/>
          <a:stretch/>
        </p:blipFill>
        <p:spPr>
          <a:xfrm>
            <a:off x="20" y="10"/>
            <a:ext cx="5860515" cy="6671723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9674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D9D341F-FDC5-4AB3-B124-E8F78FE22BAF}"/>
              </a:ext>
            </a:extLst>
          </p:cNvPr>
          <p:cNvSpPr/>
          <p:nvPr/>
        </p:nvSpPr>
        <p:spPr>
          <a:xfrm>
            <a:off x="517236" y="436799"/>
            <a:ext cx="4121876" cy="2992202"/>
          </a:xfrm>
          <a:prstGeom prst="rect">
            <a:avLst/>
          </a:prstGeom>
          <a:solidFill>
            <a:srgbClr val="5DA9DD"/>
          </a:solidFill>
          <a:ln>
            <a:solidFill>
              <a:srgbClr val="5DA9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dirty="0"/>
              <a:t>What is a #</a:t>
            </a:r>
            <a:r>
              <a:rPr lang="en-GB" sz="6000" dirty="0" err="1"/>
              <a:t>tweetorial</a:t>
            </a:r>
            <a:r>
              <a:rPr lang="en-GB" sz="6000" dirty="0"/>
              <a:t>?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A69D2A-627E-4E6E-8350-E4B0308E09AE}"/>
              </a:ext>
            </a:extLst>
          </p:cNvPr>
          <p:cNvSpPr/>
          <p:nvPr/>
        </p:nvSpPr>
        <p:spPr>
          <a:xfrm>
            <a:off x="5291091" y="511728"/>
            <a:ext cx="6269781" cy="2818701"/>
          </a:xfrm>
          <a:prstGeom prst="roundRect">
            <a:avLst/>
          </a:prstGeom>
          <a:solidFill>
            <a:srgbClr val="D3EAF9"/>
          </a:solidFill>
          <a:ln>
            <a:solidFill>
              <a:srgbClr val="D3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A tutorial that is made by stringing together a series of tweets, with the aim of educating your followers on a particular topic</a:t>
            </a:r>
          </a:p>
        </p:txBody>
      </p:sp>
    </p:spTree>
    <p:extLst>
      <p:ext uri="{BB962C8B-B14F-4D97-AF65-F5344CB8AC3E}">
        <p14:creationId xmlns:p14="http://schemas.microsoft.com/office/powerpoint/2010/main" val="3239226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D9D341F-FDC5-4AB3-B124-E8F78FE22BAF}"/>
              </a:ext>
            </a:extLst>
          </p:cNvPr>
          <p:cNvSpPr/>
          <p:nvPr/>
        </p:nvSpPr>
        <p:spPr>
          <a:xfrm>
            <a:off x="517236" y="436799"/>
            <a:ext cx="4121876" cy="2992202"/>
          </a:xfrm>
          <a:prstGeom prst="rect">
            <a:avLst/>
          </a:prstGeom>
          <a:solidFill>
            <a:srgbClr val="5DA9DD"/>
          </a:solidFill>
          <a:ln>
            <a:solidFill>
              <a:srgbClr val="5DA9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dirty="0"/>
              <a:t>Why do a  #</a:t>
            </a:r>
            <a:r>
              <a:rPr lang="en-GB" sz="6000" dirty="0" err="1"/>
              <a:t>tweetorial</a:t>
            </a:r>
            <a:r>
              <a:rPr lang="en-GB" sz="6000" dirty="0"/>
              <a:t>?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A69D2A-627E-4E6E-8350-E4B0308E09AE}"/>
              </a:ext>
            </a:extLst>
          </p:cNvPr>
          <p:cNvSpPr/>
          <p:nvPr/>
        </p:nvSpPr>
        <p:spPr>
          <a:xfrm>
            <a:off x="5291091" y="511728"/>
            <a:ext cx="6269781" cy="2818701"/>
          </a:xfrm>
          <a:prstGeom prst="roundRect">
            <a:avLst/>
          </a:prstGeom>
          <a:solidFill>
            <a:srgbClr val="D3EAF9"/>
          </a:solidFill>
          <a:ln>
            <a:solidFill>
              <a:srgbClr val="D3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A tutorial that is made by stringing together a series of tweets, with the aim of educating your followers on a particular topic</a:t>
            </a:r>
          </a:p>
        </p:txBody>
      </p:sp>
    </p:spTree>
    <p:extLst>
      <p:ext uri="{BB962C8B-B14F-4D97-AF65-F5344CB8AC3E}">
        <p14:creationId xmlns:p14="http://schemas.microsoft.com/office/powerpoint/2010/main" val="935804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D9D341F-FDC5-4AB3-B124-E8F78FE22BAF}"/>
              </a:ext>
            </a:extLst>
          </p:cNvPr>
          <p:cNvSpPr/>
          <p:nvPr/>
        </p:nvSpPr>
        <p:spPr>
          <a:xfrm>
            <a:off x="517236" y="436799"/>
            <a:ext cx="4121876" cy="2992202"/>
          </a:xfrm>
          <a:prstGeom prst="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dirty="0"/>
              <a:t>Why do a #</a:t>
            </a:r>
            <a:r>
              <a:rPr lang="en-GB" sz="6000" dirty="0" err="1"/>
              <a:t>tweetorial</a:t>
            </a:r>
            <a:r>
              <a:rPr lang="en-GB" sz="6000" dirty="0"/>
              <a:t>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1EB2A39-E09E-46BD-87DD-6E2778232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36" y="3733672"/>
            <a:ext cx="2597328" cy="259732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231160F-07EB-463B-92DC-D1B2A767E681}"/>
              </a:ext>
            </a:extLst>
          </p:cNvPr>
          <p:cNvSpPr txBox="1"/>
          <p:nvPr/>
        </p:nvSpPr>
        <p:spPr>
          <a:xfrm>
            <a:off x="3596080" y="4197146"/>
            <a:ext cx="49998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Promote your own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r>
              <a:rPr lang="en-GB" sz="28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Improve knowledge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0CAA73-7C95-41BB-AB3A-BB5086C69D30}"/>
              </a:ext>
            </a:extLst>
          </p:cNvPr>
          <p:cNvSpPr/>
          <p:nvPr/>
        </p:nvSpPr>
        <p:spPr>
          <a:xfrm>
            <a:off x="517236" y="436799"/>
            <a:ext cx="4121876" cy="2992202"/>
          </a:xfrm>
          <a:prstGeom prst="rect">
            <a:avLst/>
          </a:prstGeom>
          <a:solidFill>
            <a:srgbClr val="5DA9DD"/>
          </a:solidFill>
          <a:ln>
            <a:solidFill>
              <a:srgbClr val="5DA9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dirty="0"/>
              <a:t>Why do a #</a:t>
            </a:r>
            <a:r>
              <a:rPr lang="en-GB" sz="6000" dirty="0" err="1"/>
              <a:t>tweetorial</a:t>
            </a:r>
            <a:r>
              <a:rPr lang="en-GB" sz="6000" dirty="0"/>
              <a:t>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0591764-5CFF-49AB-B274-5506DC1504E5}"/>
              </a:ext>
            </a:extLst>
          </p:cNvPr>
          <p:cNvSpPr/>
          <p:nvPr/>
        </p:nvSpPr>
        <p:spPr>
          <a:xfrm>
            <a:off x="5291091" y="511728"/>
            <a:ext cx="6269781" cy="2818701"/>
          </a:xfrm>
          <a:prstGeom prst="roundRect">
            <a:avLst/>
          </a:prstGeom>
          <a:solidFill>
            <a:srgbClr val="D3EAF9"/>
          </a:solidFill>
          <a:ln>
            <a:solidFill>
              <a:srgbClr val="D3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A tutorial that is made by stringing together a series of tweets, with the aim of educating your followers on a particular topic</a:t>
            </a:r>
          </a:p>
        </p:txBody>
      </p:sp>
    </p:spTree>
    <p:extLst>
      <p:ext uri="{BB962C8B-B14F-4D97-AF65-F5344CB8AC3E}">
        <p14:creationId xmlns:p14="http://schemas.microsoft.com/office/powerpoint/2010/main" val="905305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990982D-5B52-4332-9835-D7BEB70B3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799" y="3654680"/>
            <a:ext cx="2688141" cy="268814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1EB2A39-E09E-46BD-87DD-6E2778232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36" y="3733672"/>
            <a:ext cx="2597328" cy="259732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231160F-07EB-463B-92DC-D1B2A767E681}"/>
              </a:ext>
            </a:extLst>
          </p:cNvPr>
          <p:cNvSpPr txBox="1"/>
          <p:nvPr/>
        </p:nvSpPr>
        <p:spPr>
          <a:xfrm>
            <a:off x="3596080" y="4197146"/>
            <a:ext cx="49998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Promote your own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r>
              <a:rPr lang="en-GB" sz="28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Improve knowledge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441DBC-2433-499C-A3B1-94AB9BD703CB}"/>
              </a:ext>
            </a:extLst>
          </p:cNvPr>
          <p:cNvSpPr/>
          <p:nvPr/>
        </p:nvSpPr>
        <p:spPr>
          <a:xfrm>
            <a:off x="517236" y="436799"/>
            <a:ext cx="4121876" cy="2992202"/>
          </a:xfrm>
          <a:prstGeom prst="rect">
            <a:avLst/>
          </a:prstGeom>
          <a:solidFill>
            <a:srgbClr val="5DA9DD"/>
          </a:solidFill>
          <a:ln>
            <a:solidFill>
              <a:srgbClr val="5DA9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dirty="0"/>
              <a:t>Why do a #</a:t>
            </a:r>
            <a:r>
              <a:rPr lang="en-GB" sz="6000" dirty="0" err="1"/>
              <a:t>tweetorial</a:t>
            </a:r>
            <a:r>
              <a:rPr lang="en-GB" sz="6000" dirty="0"/>
              <a:t>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5BECF50-EF3A-48F0-93FF-C3CC4720F953}"/>
              </a:ext>
            </a:extLst>
          </p:cNvPr>
          <p:cNvSpPr/>
          <p:nvPr/>
        </p:nvSpPr>
        <p:spPr>
          <a:xfrm>
            <a:off x="5291091" y="511728"/>
            <a:ext cx="6269781" cy="2818701"/>
          </a:xfrm>
          <a:prstGeom prst="roundRect">
            <a:avLst/>
          </a:prstGeom>
          <a:solidFill>
            <a:srgbClr val="D3EAF9"/>
          </a:solidFill>
          <a:ln>
            <a:solidFill>
              <a:srgbClr val="D3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A tutorial that is made by stringing together a series of tweets, with the aim of educating your followers on a particular topic</a:t>
            </a:r>
          </a:p>
        </p:txBody>
      </p:sp>
    </p:spTree>
    <p:extLst>
      <p:ext uri="{BB962C8B-B14F-4D97-AF65-F5344CB8AC3E}">
        <p14:creationId xmlns:p14="http://schemas.microsoft.com/office/powerpoint/2010/main" val="2907806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DFE03A-4A87-49C5-AE46-744114AEFD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959" t="18502" r="17225" b="53853"/>
          <a:stretch/>
        </p:blipFill>
        <p:spPr>
          <a:xfrm>
            <a:off x="296411" y="3614865"/>
            <a:ext cx="3956807" cy="15524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926D1D-52C9-46F5-B5DD-383F5C489D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165" t="37584" r="17018" b="44557"/>
          <a:stretch/>
        </p:blipFill>
        <p:spPr>
          <a:xfrm>
            <a:off x="1215835" y="5278712"/>
            <a:ext cx="5394691" cy="13674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FDA814-C27B-44DE-8C57-66777F916F2A}"/>
              </a:ext>
            </a:extLst>
          </p:cNvPr>
          <p:cNvSpPr txBox="1"/>
          <p:nvPr/>
        </p:nvSpPr>
        <p:spPr>
          <a:xfrm>
            <a:off x="6864992" y="4928867"/>
            <a:ext cx="52766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u="sng" dirty="0"/>
              <a:t>Relevant Links</a:t>
            </a:r>
          </a:p>
          <a:p>
            <a:endParaRPr lang="en-GB" sz="1400" i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“Why I love [#</a:t>
            </a:r>
            <a:r>
              <a:rPr lang="en-GB" sz="1400" dirty="0" err="1"/>
              <a:t>tweetorials</a:t>
            </a:r>
            <a:r>
              <a:rPr lang="en-GB" sz="1400" dirty="0"/>
              <a:t>]” by </a:t>
            </a:r>
            <a:r>
              <a:rPr lang="en-GB" sz="1400" dirty="0">
                <a:hlinkClick r:id="rId4"/>
              </a:rPr>
              <a:t>@</a:t>
            </a:r>
            <a:r>
              <a:rPr lang="en-GB" sz="1400" dirty="0" err="1">
                <a:hlinkClick r:id="rId4"/>
              </a:rPr>
              <a:t>drlynnchiu</a:t>
            </a:r>
            <a:r>
              <a:rPr lang="en-GB" sz="1400" dirty="0"/>
              <a:t> : </a:t>
            </a:r>
            <a:r>
              <a:rPr lang="en-GB" sz="1400" dirty="0">
                <a:hlinkClick r:id="rId5"/>
              </a:rPr>
              <a:t>here</a:t>
            </a: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A blog post on “10 Reasons I Love Reading Paper Threads on Twitter”: </a:t>
            </a:r>
            <a:r>
              <a:rPr lang="en-GB" sz="1400" dirty="0">
                <a:hlinkClick r:id="rId6"/>
              </a:rPr>
              <a:t>here</a:t>
            </a: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“You should used a Twitter thread to announce new appears instead of a blog post. Here’s why…” by </a:t>
            </a:r>
            <a:r>
              <a:rPr lang="en-GB" sz="1400" dirty="0">
                <a:hlinkClick r:id="rId7"/>
              </a:rPr>
              <a:t>@</a:t>
            </a:r>
            <a:r>
              <a:rPr lang="en-GB" sz="1400" dirty="0" err="1">
                <a:hlinkClick r:id="rId7"/>
              </a:rPr>
              <a:t>dsquintana</a:t>
            </a:r>
            <a:r>
              <a:rPr lang="en-GB" sz="1400" dirty="0"/>
              <a:t> : </a:t>
            </a:r>
            <a:r>
              <a:rPr lang="en-GB" sz="1400" dirty="0">
                <a:hlinkClick r:id="rId7"/>
              </a:rPr>
              <a:t>here</a:t>
            </a: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hlinkClick r:id="rId8"/>
              </a:rPr>
              <a:t>@</a:t>
            </a:r>
            <a:r>
              <a:rPr lang="en-GB" sz="1400" dirty="0" err="1">
                <a:hlinkClick r:id="rId8"/>
              </a:rPr>
              <a:t>statsepi</a:t>
            </a:r>
            <a:r>
              <a:rPr lang="en-GB" sz="1400" dirty="0"/>
              <a:t> #</a:t>
            </a:r>
            <a:r>
              <a:rPr lang="en-GB" sz="1400" dirty="0" err="1"/>
              <a:t>tweetorial</a:t>
            </a:r>
            <a:r>
              <a:rPr lang="en-GB" sz="1400" dirty="0"/>
              <a:t> on p-values: </a:t>
            </a:r>
            <a:r>
              <a:rPr lang="en-GB" sz="1400" dirty="0">
                <a:hlinkClick r:id="rId9"/>
              </a:rPr>
              <a:t>here</a:t>
            </a:r>
            <a:endParaRPr lang="en-GB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99707B-E8BE-4DC7-B7D9-DA652AC33BDF}"/>
              </a:ext>
            </a:extLst>
          </p:cNvPr>
          <p:cNvSpPr/>
          <p:nvPr/>
        </p:nvSpPr>
        <p:spPr>
          <a:xfrm>
            <a:off x="6778305" y="4928867"/>
            <a:ext cx="5117284" cy="18158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34DF83-BF40-4A7D-A067-44873D01618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2752" t="18502" r="16606" b="11577"/>
          <a:stretch/>
        </p:blipFill>
        <p:spPr>
          <a:xfrm>
            <a:off x="5757170" y="276972"/>
            <a:ext cx="4802696" cy="457539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7BE2EFE-CE95-40D0-A21E-3B3CE59C1CC3}"/>
              </a:ext>
            </a:extLst>
          </p:cNvPr>
          <p:cNvSpPr/>
          <p:nvPr/>
        </p:nvSpPr>
        <p:spPr>
          <a:xfrm>
            <a:off x="517236" y="436799"/>
            <a:ext cx="4121876" cy="2992202"/>
          </a:xfrm>
          <a:prstGeom prst="rect">
            <a:avLst/>
          </a:prstGeom>
          <a:solidFill>
            <a:srgbClr val="5DA9DD"/>
          </a:solidFill>
          <a:ln>
            <a:solidFill>
              <a:srgbClr val="5DA9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dirty="0"/>
              <a:t>Why do a #</a:t>
            </a:r>
            <a:r>
              <a:rPr lang="en-GB" sz="6000" dirty="0" err="1"/>
              <a:t>tweetorial</a:t>
            </a:r>
            <a:r>
              <a:rPr lang="en-GB" sz="6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01488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7F2981-7F62-4C87-BCD0-22A6E13E4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794" y="5175281"/>
            <a:ext cx="1571845" cy="15718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2923A0-E89A-4530-AE03-5A307AFC0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086" y="110873"/>
            <a:ext cx="2401496" cy="17010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F94E2C-1441-4CCC-AE14-6435F43844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4"/>
          <a:stretch/>
        </p:blipFill>
        <p:spPr>
          <a:xfrm>
            <a:off x="4660208" y="5221612"/>
            <a:ext cx="2401496" cy="16363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ADF93BA-D1D6-48FB-9B1B-992BC944A3D3}"/>
              </a:ext>
            </a:extLst>
          </p:cNvPr>
          <p:cNvSpPr/>
          <p:nvPr/>
        </p:nvSpPr>
        <p:spPr>
          <a:xfrm>
            <a:off x="475291" y="409192"/>
            <a:ext cx="4121876" cy="5984401"/>
          </a:xfrm>
          <a:prstGeom prst="rect">
            <a:avLst/>
          </a:prstGeom>
          <a:solidFill>
            <a:srgbClr val="5DA9DD"/>
          </a:solidFill>
          <a:ln>
            <a:solidFill>
              <a:srgbClr val="5DA9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dirty="0"/>
              <a:t>What </a:t>
            </a:r>
          </a:p>
          <a:p>
            <a:pPr algn="ctr"/>
            <a:r>
              <a:rPr lang="en-GB" sz="6000" dirty="0"/>
              <a:t>makes </a:t>
            </a:r>
          </a:p>
          <a:p>
            <a:pPr algn="ctr"/>
            <a:r>
              <a:rPr lang="en-GB" sz="6000" dirty="0"/>
              <a:t>a </a:t>
            </a:r>
          </a:p>
          <a:p>
            <a:pPr algn="ctr"/>
            <a:r>
              <a:rPr lang="en-GB" sz="6000" dirty="0"/>
              <a:t>great </a:t>
            </a:r>
          </a:p>
          <a:p>
            <a:pPr algn="ctr"/>
            <a:r>
              <a:rPr lang="en-GB" sz="6000" dirty="0"/>
              <a:t>#</a:t>
            </a:r>
            <a:r>
              <a:rPr lang="en-GB" sz="6000" dirty="0" err="1"/>
              <a:t>tweetorial</a:t>
            </a:r>
            <a:r>
              <a:rPr lang="en-GB" sz="6000" dirty="0"/>
              <a:t>?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C391677-7E4D-42D7-A9B0-3B25980346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0623760"/>
              </p:ext>
            </p:extLst>
          </p:nvPr>
        </p:nvGraphicFramePr>
        <p:xfrm>
          <a:off x="4442692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9" name="Oval 18">
            <a:extLst>
              <a:ext uri="{FF2B5EF4-FFF2-40B4-BE49-F238E27FC236}">
                <a16:creationId xmlns:a16="http://schemas.microsoft.com/office/drawing/2014/main" id="{1CFE2E06-D134-41C1-BEAD-DFE48A007B3B}"/>
              </a:ext>
            </a:extLst>
          </p:cNvPr>
          <p:cNvSpPr/>
          <p:nvPr/>
        </p:nvSpPr>
        <p:spPr>
          <a:xfrm>
            <a:off x="7828623" y="2751100"/>
            <a:ext cx="1326393" cy="12480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A8054E4C-E4D1-4487-8898-4A70D7A474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128" y="3031849"/>
            <a:ext cx="1017241" cy="73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835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21B7AA-AD0C-4F6F-8CDF-D783B153D7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954" t="18688" r="17501" b="25824"/>
          <a:stretch/>
        </p:blipFill>
        <p:spPr>
          <a:xfrm>
            <a:off x="631128" y="1305780"/>
            <a:ext cx="5294715" cy="424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8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567</Words>
  <Application>Microsoft Office PowerPoint</Application>
  <PresentationFormat>Widescreen</PresentationFormat>
  <Paragraphs>112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Disseminating methodological work to statisticians and researchers using a tweetorial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#Tweetorial examples  @Jsheltzer:survival analysis @EikoFried:clinical psychology @AmJEpi: e-values @Epi_D_Nique: collider bias @drlynnchiu’s collection of #tweetorials here  Search #Tweetorial in Twitter for more examples    #Resources  -Twitter for scientists: https://t4scientists.com/   -Create your own GIFs: https://giphy.com/create/gifmaker -Create a bitmoji: https://www.bitmoji.com/  -Shorten website links: https://www.shorturl.at/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#Tweetorials</dc:title>
  <dc:creator>Emily Granger</dc:creator>
  <cp:lastModifiedBy>Emily Granger</cp:lastModifiedBy>
  <cp:revision>39</cp:revision>
  <dcterms:created xsi:type="dcterms:W3CDTF">2020-06-07T12:54:55Z</dcterms:created>
  <dcterms:modified xsi:type="dcterms:W3CDTF">2020-06-11T09:55:08Z</dcterms:modified>
</cp:coreProperties>
</file>